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69" r:id="rId2"/>
    <p:sldId id="256" r:id="rId3"/>
    <p:sldId id="257" r:id="rId4"/>
    <p:sldId id="258" r:id="rId5"/>
    <p:sldId id="259" r:id="rId6"/>
    <p:sldId id="260" r:id="rId7"/>
    <p:sldId id="267" r:id="rId8"/>
    <p:sldId id="261" r:id="rId9"/>
    <p:sldId id="262" r:id="rId10"/>
    <p:sldId id="263" r:id="rId11"/>
    <p:sldId id="268" r:id="rId12"/>
    <p:sldId id="264" r:id="rId13"/>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54"/>
  </p:normalViewPr>
  <p:slideViewPr>
    <p:cSldViewPr snapToGrid="0">
      <p:cViewPr varScale="1">
        <p:scale>
          <a:sx n="99" d="100"/>
          <a:sy n="99" d="100"/>
        </p:scale>
        <p:origin x="52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dm54PsfLJ0o&amp;list=PL8yxibhlhgDQ47x45UPbs1C3MEnHw0Ty7&amp;index=4" TargetMode="External"/><Relationship Id="rId1" Type="http://schemas.openxmlformats.org/officeDocument/2006/relationships/hyperlink" Target="https://www.youtube.com/watch?v=-Yq4GZHmDxw" TargetMode="Externa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hyperlink" Target="https://www.youtube.com/watch?v=-Yq4GZHmDxw" TargetMode="External"/><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hyperlink" Target="https://www.youtube.com/watch?v=dm54PsfLJ0o&amp;list=PL8yxibhlhgDQ47x45UPbs1C3MEnHw0Ty7&amp;index=4" TargetMode="External"/><Relationship Id="rId5" Type="http://schemas.openxmlformats.org/officeDocument/2006/relationships/image" Target="../media/image12.sv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160917CA-7F3A-44CF-B237-2D7D706179F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A33543C-DAE9-470A-AF33-3C2FB48F95CA}">
      <dgm:prSet/>
      <dgm:spPr/>
      <dgm:t>
        <a:bodyPr/>
        <a:lstStyle/>
        <a:p>
          <a:r>
            <a:rPr lang="da-DK"/>
            <a:t>Se denne video, hvor der bliver forklaret hvad en algoritme er: </a:t>
          </a:r>
          <a:br>
            <a:rPr lang="da-DK"/>
          </a:br>
          <a:r>
            <a:rPr lang="da-DK"/>
            <a:t>Hvad er en algoritme? </a:t>
          </a:r>
          <a:r>
            <a:rPr lang="da-DK" u="sng">
              <a:hlinkClick xmlns:r="http://schemas.openxmlformats.org/officeDocument/2006/relationships" r:id="rId1"/>
            </a:rPr>
            <a:t>https://www.youtube.com/watch?v=-Yq4GZHmDxw</a:t>
          </a:r>
          <a:r>
            <a:rPr lang="da-DK"/>
            <a:t> </a:t>
          </a:r>
          <a:endParaRPr lang="en-US"/>
        </a:p>
      </dgm:t>
    </dgm:pt>
    <dgm:pt modelId="{14E04ED7-B880-4563-A7E7-51B2132C39C6}" type="parTrans" cxnId="{BF2C8DD8-4063-4A5C-8F96-F93F148DE404}">
      <dgm:prSet/>
      <dgm:spPr/>
      <dgm:t>
        <a:bodyPr/>
        <a:lstStyle/>
        <a:p>
          <a:endParaRPr lang="en-US"/>
        </a:p>
      </dgm:t>
    </dgm:pt>
    <dgm:pt modelId="{7EE17F06-DCF8-4098-A7AF-849B7FDBDCD9}" type="sibTrans" cxnId="{BF2C8DD8-4063-4A5C-8F96-F93F148DE404}">
      <dgm:prSet/>
      <dgm:spPr/>
      <dgm:t>
        <a:bodyPr/>
        <a:lstStyle/>
        <a:p>
          <a:endParaRPr lang="en-US"/>
        </a:p>
      </dgm:t>
    </dgm:pt>
    <dgm:pt modelId="{AD3566BB-69B1-402A-B821-90D87EE17BEB}">
      <dgm:prSet/>
      <dgm:spPr/>
      <dgm:t>
        <a:bodyPr/>
        <a:lstStyle/>
        <a:p>
          <a:r>
            <a:rPr lang="da-DK" dirty="0"/>
            <a:t>Se bagefter denne video, hvor flere unge prøver at svare på, hvad en algoritme er, og hvad de gør på fx SoMe: </a:t>
          </a:r>
          <a:r>
            <a:rPr lang="da-DK" u="sng" dirty="0">
              <a:hlinkClick xmlns:r="http://schemas.openxmlformats.org/officeDocument/2006/relationships" r:id="rId2"/>
            </a:rPr>
            <a:t>https://www.youtube.com/watch?v=dm54PsfLJ0o&amp;list=PL8yxibhlhgDQ47x45UPbs1C3MEnHw0Ty7&amp;index=4</a:t>
          </a:r>
          <a:r>
            <a:rPr lang="da-DK" dirty="0"/>
            <a:t> </a:t>
          </a:r>
          <a:endParaRPr lang="en-US" dirty="0"/>
        </a:p>
      </dgm:t>
    </dgm:pt>
    <dgm:pt modelId="{A5C1545A-9614-46B4-A5BB-715DCFD1B475}" type="parTrans" cxnId="{26ED7F20-6524-4BB6-9A2E-AEF6423D90BD}">
      <dgm:prSet/>
      <dgm:spPr/>
      <dgm:t>
        <a:bodyPr/>
        <a:lstStyle/>
        <a:p>
          <a:endParaRPr lang="en-US"/>
        </a:p>
      </dgm:t>
    </dgm:pt>
    <dgm:pt modelId="{BBE30C9D-5BB4-4DD1-B1D0-74F34010D3CD}" type="sibTrans" cxnId="{26ED7F20-6524-4BB6-9A2E-AEF6423D90BD}">
      <dgm:prSet/>
      <dgm:spPr/>
      <dgm:t>
        <a:bodyPr/>
        <a:lstStyle/>
        <a:p>
          <a:endParaRPr lang="en-US"/>
        </a:p>
      </dgm:t>
    </dgm:pt>
    <dgm:pt modelId="{ACC15821-4D02-47E9-A64D-8AFD3F5C98A5}" type="pres">
      <dgm:prSet presAssocID="{160917CA-7F3A-44CF-B237-2D7D706179FA}" presName="root" presStyleCnt="0">
        <dgm:presLayoutVars>
          <dgm:dir/>
          <dgm:resizeHandles val="exact"/>
        </dgm:presLayoutVars>
      </dgm:prSet>
      <dgm:spPr/>
    </dgm:pt>
    <dgm:pt modelId="{3E94E32F-4E4F-4677-8511-39FE63F04C69}" type="pres">
      <dgm:prSet presAssocID="{9A33543C-DAE9-470A-AF33-3C2FB48F95CA}" presName="compNode" presStyleCnt="0"/>
      <dgm:spPr/>
    </dgm:pt>
    <dgm:pt modelId="{72F11E2D-A1D8-4641-B988-743F4B366E64}" type="pres">
      <dgm:prSet presAssocID="{9A33543C-DAE9-470A-AF33-3C2FB48F95CA}" presName="bgRect" presStyleLbl="bgShp" presStyleIdx="0" presStyleCnt="2"/>
      <dgm:spPr/>
    </dgm:pt>
    <dgm:pt modelId="{5D645CE7-D23B-488C-8250-3A3F0DF4C3CF}" type="pres">
      <dgm:prSet presAssocID="{9A33543C-DAE9-470A-AF33-3C2FB48F95CA}" presName="iconRect" presStyleLbl="node1" presStyleIdx="0"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cessor"/>
        </a:ext>
      </dgm:extLst>
    </dgm:pt>
    <dgm:pt modelId="{7C5F5B8E-AF2D-40E0-9BE7-37E6870A26DE}" type="pres">
      <dgm:prSet presAssocID="{9A33543C-DAE9-470A-AF33-3C2FB48F95CA}" presName="spaceRect" presStyleCnt="0"/>
      <dgm:spPr/>
    </dgm:pt>
    <dgm:pt modelId="{6CEADDDF-A188-4714-B1D0-532232417FCB}" type="pres">
      <dgm:prSet presAssocID="{9A33543C-DAE9-470A-AF33-3C2FB48F95CA}" presName="parTx" presStyleLbl="revTx" presStyleIdx="0" presStyleCnt="2">
        <dgm:presLayoutVars>
          <dgm:chMax val="0"/>
          <dgm:chPref val="0"/>
        </dgm:presLayoutVars>
      </dgm:prSet>
      <dgm:spPr/>
    </dgm:pt>
    <dgm:pt modelId="{5B153F6F-A6D1-441D-9C0E-9EC90DB1026B}" type="pres">
      <dgm:prSet presAssocID="{7EE17F06-DCF8-4098-A7AF-849B7FDBDCD9}" presName="sibTrans" presStyleCnt="0"/>
      <dgm:spPr/>
    </dgm:pt>
    <dgm:pt modelId="{78494D58-EB0D-471E-B6F7-56E9342067A1}" type="pres">
      <dgm:prSet presAssocID="{AD3566BB-69B1-402A-B821-90D87EE17BEB}" presName="compNode" presStyleCnt="0"/>
      <dgm:spPr/>
    </dgm:pt>
    <dgm:pt modelId="{DEA409EA-FDD6-482F-85DF-524E0B77FE54}" type="pres">
      <dgm:prSet presAssocID="{AD3566BB-69B1-402A-B821-90D87EE17BEB}" presName="bgRect" presStyleLbl="bgShp" presStyleIdx="1" presStyleCnt="2"/>
      <dgm:spPr/>
    </dgm:pt>
    <dgm:pt modelId="{D281B485-2EA7-4748-B789-3BC0D4CAA31B}" type="pres">
      <dgm:prSet presAssocID="{AD3566BB-69B1-402A-B821-90D87EE17BEB}" presName="iconRect" presStyleLbl="node1" presStyleIdx="1" presStyleCnt="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ideo camera"/>
        </a:ext>
      </dgm:extLst>
    </dgm:pt>
    <dgm:pt modelId="{602464A7-55B0-4DC6-81D5-3047ACF0D526}" type="pres">
      <dgm:prSet presAssocID="{AD3566BB-69B1-402A-B821-90D87EE17BEB}" presName="spaceRect" presStyleCnt="0"/>
      <dgm:spPr/>
    </dgm:pt>
    <dgm:pt modelId="{D1159B07-CE6E-451F-8675-7FB7501A8FEE}" type="pres">
      <dgm:prSet presAssocID="{AD3566BB-69B1-402A-B821-90D87EE17BEB}" presName="parTx" presStyleLbl="revTx" presStyleIdx="1" presStyleCnt="2">
        <dgm:presLayoutVars>
          <dgm:chMax val="0"/>
          <dgm:chPref val="0"/>
        </dgm:presLayoutVars>
      </dgm:prSet>
      <dgm:spPr/>
    </dgm:pt>
  </dgm:ptLst>
  <dgm:cxnLst>
    <dgm:cxn modelId="{F92F0F12-9D28-4D7C-80BB-BB3D08CFBCA7}" type="presOf" srcId="{9A33543C-DAE9-470A-AF33-3C2FB48F95CA}" destId="{6CEADDDF-A188-4714-B1D0-532232417FCB}" srcOrd="0" destOrd="0" presId="urn:microsoft.com/office/officeart/2018/2/layout/IconVerticalSolidList"/>
    <dgm:cxn modelId="{26ED7F20-6524-4BB6-9A2E-AEF6423D90BD}" srcId="{160917CA-7F3A-44CF-B237-2D7D706179FA}" destId="{AD3566BB-69B1-402A-B821-90D87EE17BEB}" srcOrd="1" destOrd="0" parTransId="{A5C1545A-9614-46B4-A5BB-715DCFD1B475}" sibTransId="{BBE30C9D-5BB4-4DD1-B1D0-74F34010D3CD}"/>
    <dgm:cxn modelId="{42CB5181-6BC4-49BA-8375-1751210D008F}" type="presOf" srcId="{160917CA-7F3A-44CF-B237-2D7D706179FA}" destId="{ACC15821-4D02-47E9-A64D-8AFD3F5C98A5}" srcOrd="0" destOrd="0" presId="urn:microsoft.com/office/officeart/2018/2/layout/IconVerticalSolidList"/>
    <dgm:cxn modelId="{BF2C8DD8-4063-4A5C-8F96-F93F148DE404}" srcId="{160917CA-7F3A-44CF-B237-2D7D706179FA}" destId="{9A33543C-DAE9-470A-AF33-3C2FB48F95CA}" srcOrd="0" destOrd="0" parTransId="{14E04ED7-B880-4563-A7E7-51B2132C39C6}" sibTransId="{7EE17F06-DCF8-4098-A7AF-849B7FDBDCD9}"/>
    <dgm:cxn modelId="{1850F3DD-9088-45D9-935F-46A0AFF2889D}" type="presOf" srcId="{AD3566BB-69B1-402A-B821-90D87EE17BEB}" destId="{D1159B07-CE6E-451F-8675-7FB7501A8FEE}" srcOrd="0" destOrd="0" presId="urn:microsoft.com/office/officeart/2018/2/layout/IconVerticalSolidList"/>
    <dgm:cxn modelId="{8FE126FA-545D-41E2-B2B5-80007D256E59}" type="presParOf" srcId="{ACC15821-4D02-47E9-A64D-8AFD3F5C98A5}" destId="{3E94E32F-4E4F-4677-8511-39FE63F04C69}" srcOrd="0" destOrd="0" presId="urn:microsoft.com/office/officeart/2018/2/layout/IconVerticalSolidList"/>
    <dgm:cxn modelId="{65344FC7-CB05-4A28-8083-596F57BF979E}" type="presParOf" srcId="{3E94E32F-4E4F-4677-8511-39FE63F04C69}" destId="{72F11E2D-A1D8-4641-B988-743F4B366E64}" srcOrd="0" destOrd="0" presId="urn:microsoft.com/office/officeart/2018/2/layout/IconVerticalSolidList"/>
    <dgm:cxn modelId="{D527E9C0-05C7-4DDD-AD1D-69356D9E63D6}" type="presParOf" srcId="{3E94E32F-4E4F-4677-8511-39FE63F04C69}" destId="{5D645CE7-D23B-488C-8250-3A3F0DF4C3CF}" srcOrd="1" destOrd="0" presId="urn:microsoft.com/office/officeart/2018/2/layout/IconVerticalSolidList"/>
    <dgm:cxn modelId="{61CE8B4F-55C0-4FEC-91FC-70E6C5EA7015}" type="presParOf" srcId="{3E94E32F-4E4F-4677-8511-39FE63F04C69}" destId="{7C5F5B8E-AF2D-40E0-9BE7-37E6870A26DE}" srcOrd="2" destOrd="0" presId="urn:microsoft.com/office/officeart/2018/2/layout/IconVerticalSolidList"/>
    <dgm:cxn modelId="{689770CA-3C59-48BE-97D4-9099335487F1}" type="presParOf" srcId="{3E94E32F-4E4F-4677-8511-39FE63F04C69}" destId="{6CEADDDF-A188-4714-B1D0-532232417FCB}" srcOrd="3" destOrd="0" presId="urn:microsoft.com/office/officeart/2018/2/layout/IconVerticalSolidList"/>
    <dgm:cxn modelId="{F3E71477-E351-43FE-80BB-F0A6D8313CDB}" type="presParOf" srcId="{ACC15821-4D02-47E9-A64D-8AFD3F5C98A5}" destId="{5B153F6F-A6D1-441D-9C0E-9EC90DB1026B}" srcOrd="1" destOrd="0" presId="urn:microsoft.com/office/officeart/2018/2/layout/IconVerticalSolidList"/>
    <dgm:cxn modelId="{8AF945F2-7C99-48ED-9A89-7B4BBF4DB29C}" type="presParOf" srcId="{ACC15821-4D02-47E9-A64D-8AFD3F5C98A5}" destId="{78494D58-EB0D-471E-B6F7-56E9342067A1}" srcOrd="2" destOrd="0" presId="urn:microsoft.com/office/officeart/2018/2/layout/IconVerticalSolidList"/>
    <dgm:cxn modelId="{4E83412E-0F35-4D0F-A6B0-82DEB067F54D}" type="presParOf" srcId="{78494D58-EB0D-471E-B6F7-56E9342067A1}" destId="{DEA409EA-FDD6-482F-85DF-524E0B77FE54}" srcOrd="0" destOrd="0" presId="urn:microsoft.com/office/officeart/2018/2/layout/IconVerticalSolidList"/>
    <dgm:cxn modelId="{8F0B06A0-C131-4C5C-AC3A-83CD0D503791}" type="presParOf" srcId="{78494D58-EB0D-471E-B6F7-56E9342067A1}" destId="{D281B485-2EA7-4748-B789-3BC0D4CAA31B}" srcOrd="1" destOrd="0" presId="urn:microsoft.com/office/officeart/2018/2/layout/IconVerticalSolidList"/>
    <dgm:cxn modelId="{23017F4C-A6CF-4FC6-B5A8-CAAC1B41632A}" type="presParOf" srcId="{78494D58-EB0D-471E-B6F7-56E9342067A1}" destId="{602464A7-55B0-4DC6-81D5-3047ACF0D526}" srcOrd="2" destOrd="0" presId="urn:microsoft.com/office/officeart/2018/2/layout/IconVerticalSolidList"/>
    <dgm:cxn modelId="{0DCB6311-5DD5-4763-8791-15FF9F1532A2}" type="presParOf" srcId="{78494D58-EB0D-471E-B6F7-56E9342067A1}" destId="{D1159B07-CE6E-451F-8675-7FB7501A8FE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11E2D-A1D8-4641-B988-743F4B366E64}">
      <dsp:nvSpPr>
        <dsp:cNvPr id="0" name=""/>
        <dsp:cNvSpPr/>
      </dsp:nvSpPr>
      <dsp:spPr>
        <a:xfrm>
          <a:off x="0" y="619820"/>
          <a:ext cx="11029950" cy="114428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645CE7-D23B-488C-8250-3A3F0DF4C3CF}">
      <dsp:nvSpPr>
        <dsp:cNvPr id="0" name=""/>
        <dsp:cNvSpPr/>
      </dsp:nvSpPr>
      <dsp:spPr>
        <a:xfrm>
          <a:off x="346146" y="877284"/>
          <a:ext cx="629356" cy="6293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CEADDDF-A188-4714-B1D0-532232417FCB}">
      <dsp:nvSpPr>
        <dsp:cNvPr id="0" name=""/>
        <dsp:cNvSpPr/>
      </dsp:nvSpPr>
      <dsp:spPr>
        <a:xfrm>
          <a:off x="1321648" y="619820"/>
          <a:ext cx="9708301" cy="1144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103" tIns="121103" rIns="121103" bIns="121103" numCol="1" spcCol="1270" anchor="ctr" anchorCtr="0">
          <a:noAutofit/>
        </a:bodyPr>
        <a:lstStyle/>
        <a:p>
          <a:pPr marL="0" lvl="0" indent="0" algn="l" defTabSz="622300">
            <a:lnSpc>
              <a:spcPct val="90000"/>
            </a:lnSpc>
            <a:spcBef>
              <a:spcPct val="0"/>
            </a:spcBef>
            <a:spcAft>
              <a:spcPct val="35000"/>
            </a:spcAft>
            <a:buNone/>
          </a:pPr>
          <a:r>
            <a:rPr lang="da-DK" sz="1400" kern="1200"/>
            <a:t>Se denne video, hvor der bliver forklaret hvad en algoritme er: </a:t>
          </a:r>
          <a:br>
            <a:rPr lang="da-DK" sz="1400" kern="1200"/>
          </a:br>
          <a:r>
            <a:rPr lang="da-DK" sz="1400" kern="1200"/>
            <a:t>Hvad er en algoritme? </a:t>
          </a:r>
          <a:r>
            <a:rPr lang="da-DK" sz="1400" u="sng" kern="1200">
              <a:hlinkClick xmlns:r="http://schemas.openxmlformats.org/officeDocument/2006/relationships" r:id="rId3"/>
            </a:rPr>
            <a:t>https://www.youtube.com/watch?v=-Yq4GZHmDxw</a:t>
          </a:r>
          <a:r>
            <a:rPr lang="da-DK" sz="1400" kern="1200"/>
            <a:t> </a:t>
          </a:r>
          <a:endParaRPr lang="en-US" sz="1400" kern="1200"/>
        </a:p>
      </dsp:txBody>
      <dsp:txXfrm>
        <a:off x="1321648" y="619820"/>
        <a:ext cx="9708301" cy="1144284"/>
      </dsp:txXfrm>
    </dsp:sp>
    <dsp:sp modelId="{DEA409EA-FDD6-482F-85DF-524E0B77FE54}">
      <dsp:nvSpPr>
        <dsp:cNvPr id="0" name=""/>
        <dsp:cNvSpPr/>
      </dsp:nvSpPr>
      <dsp:spPr>
        <a:xfrm>
          <a:off x="0" y="2050176"/>
          <a:ext cx="11029950" cy="114428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81B485-2EA7-4748-B789-3BC0D4CAA31B}">
      <dsp:nvSpPr>
        <dsp:cNvPr id="0" name=""/>
        <dsp:cNvSpPr/>
      </dsp:nvSpPr>
      <dsp:spPr>
        <a:xfrm>
          <a:off x="346146" y="2307640"/>
          <a:ext cx="629356" cy="629356"/>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1159B07-CE6E-451F-8675-7FB7501A8FEE}">
      <dsp:nvSpPr>
        <dsp:cNvPr id="0" name=""/>
        <dsp:cNvSpPr/>
      </dsp:nvSpPr>
      <dsp:spPr>
        <a:xfrm>
          <a:off x="1321648" y="2050176"/>
          <a:ext cx="9708301" cy="1144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103" tIns="121103" rIns="121103" bIns="121103" numCol="1" spcCol="1270" anchor="ctr" anchorCtr="0">
          <a:noAutofit/>
        </a:bodyPr>
        <a:lstStyle/>
        <a:p>
          <a:pPr marL="0" lvl="0" indent="0" algn="l" defTabSz="622300">
            <a:lnSpc>
              <a:spcPct val="90000"/>
            </a:lnSpc>
            <a:spcBef>
              <a:spcPct val="0"/>
            </a:spcBef>
            <a:spcAft>
              <a:spcPct val="35000"/>
            </a:spcAft>
            <a:buNone/>
          </a:pPr>
          <a:r>
            <a:rPr lang="da-DK" sz="1400" kern="1200" dirty="0"/>
            <a:t>Se bagefter denne video, hvor flere unge prøver at svare på, hvad en algoritme er, og hvad de gør på fx SoMe: </a:t>
          </a:r>
          <a:r>
            <a:rPr lang="da-DK" sz="1400" u="sng" kern="1200" dirty="0">
              <a:hlinkClick xmlns:r="http://schemas.openxmlformats.org/officeDocument/2006/relationships" r:id="rId6"/>
            </a:rPr>
            <a:t>https://www.youtube.com/watch?v=dm54PsfLJ0o&amp;list=PL8yxibhlhgDQ47x45UPbs1C3MEnHw0Ty7&amp;index=4</a:t>
          </a:r>
          <a:r>
            <a:rPr lang="da-DK" sz="1400" kern="1200" dirty="0"/>
            <a:t> </a:t>
          </a:r>
          <a:endParaRPr lang="en-US" sz="1400" kern="1200" dirty="0"/>
        </a:p>
      </dsp:txBody>
      <dsp:txXfrm>
        <a:off x="1321648" y="2050176"/>
        <a:ext cx="9708301" cy="114428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64065A-9BA4-2242-8732-B6103EA3D3AA}" type="datetimeFigureOut">
              <a:rPr lang="da-DK" smtClean="0"/>
              <a:t>16.08.2024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D7DE4F-6F5F-1F48-9B8E-6CF59E3BE39E}" type="slidenum">
              <a:rPr lang="da-DK" smtClean="0"/>
              <a:t>‹nr.›</a:t>
            </a:fld>
            <a:endParaRPr lang="da-DK"/>
          </a:p>
        </p:txBody>
      </p:sp>
    </p:spTree>
    <p:extLst>
      <p:ext uri="{BB962C8B-B14F-4D97-AF65-F5344CB8AC3E}">
        <p14:creationId xmlns:p14="http://schemas.microsoft.com/office/powerpoint/2010/main" val="778585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2D7DE4F-6F5F-1F48-9B8E-6CF59E3BE39E}" type="slidenum">
              <a:rPr lang="da-DK" smtClean="0"/>
              <a:t>2</a:t>
            </a:fld>
            <a:endParaRPr lang="da-DK"/>
          </a:p>
        </p:txBody>
      </p:sp>
    </p:spTree>
    <p:extLst>
      <p:ext uri="{BB962C8B-B14F-4D97-AF65-F5344CB8AC3E}">
        <p14:creationId xmlns:p14="http://schemas.microsoft.com/office/powerpoint/2010/main" val="3614753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8/16/24</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229472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8/16/24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385798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8/16/24</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335533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8/16/24</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957857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8/16/24</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550972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8/16/24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103613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8/16/24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901812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8/16/24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616546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8/16/24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579342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8/16/24</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‹nr.›</a:t>
            </a:fld>
            <a:endParaRPr lang="en-US" dirty="0"/>
          </a:p>
        </p:txBody>
      </p:sp>
    </p:spTree>
    <p:extLst>
      <p:ext uri="{BB962C8B-B14F-4D97-AF65-F5344CB8AC3E}">
        <p14:creationId xmlns:p14="http://schemas.microsoft.com/office/powerpoint/2010/main" val="2290480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8/16/24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070643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ED291B17-9318-49DB-B28B-6E5994AE9581}" type="datetime1">
              <a:rPr lang="en-US" smtClean="0"/>
              <a:t>8/16/24</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8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3A98EE3D-8CD1-4C3F-BD1C-C98C9596463C}" type="slidenum">
              <a:rPr lang="en-US" smtClean="0"/>
              <a:t>‹nr.›</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54582329"/>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457200" rtl="0" eaLnBrk="1" latinLnBrk="0" hangingPunct="1">
        <a:lnSpc>
          <a:spcPct val="90000"/>
        </a:lnSpc>
        <a:spcBef>
          <a:spcPct val="0"/>
        </a:spcBef>
        <a:buNone/>
        <a:defRPr sz="44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hX--8_ndlQY" TargetMode="External"/><Relationship Id="rId2" Type="http://schemas.openxmlformats.org/officeDocument/2006/relationships/hyperlink" Target="https://www.youtube.com/watch?v=o0oVbOWE-bc&amp;list=PL8yxibhlhgDQ47x45UPbs1C3MEnHw0Ty7&amp;index=5"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s://www.youtube.com/shorts/DnhpO-V9Om0"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videnskab.dk/teknologi/fire-tips-til-at-styre-algoritmerne-saadan-faar-du-indhold-paa-sociale-medier-du-faktisk-gider-se/" TargetMode="External"/><Relationship Id="rId2" Type="http://schemas.openxmlformats.org/officeDocument/2006/relationships/hyperlink" Target="https://www.youtube.com/watch?v=JbJqx40mYHI" TargetMode="External"/><Relationship Id="rId1" Type="http://schemas.openxmlformats.org/officeDocument/2006/relationships/slideLayout" Target="../slideLayouts/slideLayout2.xml"/><Relationship Id="rId4" Type="http://schemas.openxmlformats.org/officeDocument/2006/relationships/hyperlink" Target="https://www.dr.dk/skole/ultrabit/udskoling/del-2-analyser-dit-feed-paa-de-sociale-medie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dr.dk/skole/ultrabit/udskoling/del-1-kunstig-intelligens-styrer-dit-feed-paa-sociale-medier"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D2511F-C554-923C-0BD0-8C2BB900B19C}"/>
              </a:ext>
            </a:extLst>
          </p:cNvPr>
          <p:cNvSpPr>
            <a:spLocks noGrp="1"/>
          </p:cNvSpPr>
          <p:nvPr>
            <p:ph type="title"/>
          </p:nvPr>
        </p:nvSpPr>
        <p:spPr/>
        <p:txBody>
          <a:bodyPr>
            <a:normAutofit fontScale="90000"/>
          </a:bodyPr>
          <a:lstStyle/>
          <a:p>
            <a:r>
              <a:rPr lang="da-DK" dirty="0"/>
              <a:t>Kodeord ift. elevers viden om algoritmer...</a:t>
            </a:r>
          </a:p>
        </p:txBody>
      </p:sp>
      <p:sp>
        <p:nvSpPr>
          <p:cNvPr id="3" name="Pladsholder til indhold 2">
            <a:extLst>
              <a:ext uri="{FF2B5EF4-FFF2-40B4-BE49-F238E27FC236}">
                <a16:creationId xmlns:a16="http://schemas.microsoft.com/office/drawing/2014/main" id="{85907A49-F638-FD31-D15E-807C64CDF9E9}"/>
              </a:ext>
            </a:extLst>
          </p:cNvPr>
          <p:cNvSpPr>
            <a:spLocks noGrp="1"/>
          </p:cNvSpPr>
          <p:nvPr>
            <p:ph idx="1"/>
          </p:nvPr>
        </p:nvSpPr>
        <p:spPr/>
        <p:txBody>
          <a:bodyPr>
            <a:normAutofit fontScale="92500" lnSpcReduction="20000"/>
          </a:bodyPr>
          <a:lstStyle/>
          <a:p>
            <a:r>
              <a:rPr lang="da-DK" dirty="0"/>
              <a:t>Hvad er en algoritme? </a:t>
            </a:r>
          </a:p>
          <a:p>
            <a:r>
              <a:rPr lang="da-DK" dirty="0"/>
              <a:t>Hvad gør en algoritme? </a:t>
            </a:r>
          </a:p>
          <a:p>
            <a:r>
              <a:rPr lang="da-DK" dirty="0"/>
              <a:t>Hvorfor findes algoritmer? </a:t>
            </a:r>
          </a:p>
          <a:p>
            <a:r>
              <a:rPr lang="da-DK" dirty="0"/>
              <a:t>Hvad bruges algoritmer til?</a:t>
            </a:r>
          </a:p>
          <a:p>
            <a:r>
              <a:rPr lang="da-DK" dirty="0"/>
              <a:t>Oplevelser/påvirkning af algoritmer? </a:t>
            </a:r>
          </a:p>
          <a:p>
            <a:r>
              <a:rPr lang="da-DK" dirty="0"/>
              <a:t>Har brugen af algoritmer konsekvenser?</a:t>
            </a:r>
          </a:p>
          <a:p>
            <a:endParaRPr lang="da-DK" dirty="0"/>
          </a:p>
          <a:p>
            <a:r>
              <a:rPr lang="da-DK" dirty="0"/>
              <a:t>Vide – føle – handle/gøre </a:t>
            </a:r>
            <a:r>
              <a:rPr lang="da-DK" dirty="0">
                <a:sym typeface="Wingdings" pitchFamily="2" charset="2"/>
              </a:rPr>
              <a:t> Dette overordnede niveau til eleverne.</a:t>
            </a:r>
          </a:p>
          <a:p>
            <a:endParaRPr lang="da-DK" dirty="0">
              <a:sym typeface="Wingdings" pitchFamily="2" charset="2"/>
            </a:endParaRPr>
          </a:p>
          <a:p>
            <a:pPr marL="0" indent="0">
              <a:buNone/>
            </a:pPr>
            <a:r>
              <a:rPr lang="da-DK" dirty="0">
                <a:sym typeface="Wingdings" pitchFamily="2" charset="2"/>
              </a:rPr>
              <a:t>Opbygge et </a:t>
            </a:r>
            <a:r>
              <a:rPr lang="da-DK" dirty="0" err="1">
                <a:sym typeface="Wingdings" pitchFamily="2" charset="2"/>
              </a:rPr>
              <a:t>tekfagligt</a:t>
            </a:r>
            <a:r>
              <a:rPr lang="da-DK" dirty="0">
                <a:sym typeface="Wingdings" pitchFamily="2" charset="2"/>
              </a:rPr>
              <a:t> sprog i dansk: </a:t>
            </a:r>
            <a:br>
              <a:rPr lang="da-DK" dirty="0">
                <a:sym typeface="Wingdings" pitchFamily="2" charset="2"/>
              </a:rPr>
            </a:br>
            <a:r>
              <a:rPr lang="da-DK" dirty="0" err="1">
                <a:sym typeface="Wingdings" pitchFamily="2" charset="2"/>
              </a:rPr>
              <a:t>Keywords</a:t>
            </a:r>
            <a:r>
              <a:rPr lang="da-DK" dirty="0">
                <a:sym typeface="Wingdings" pitchFamily="2" charset="2"/>
              </a:rPr>
              <a:t>: Algoritme, data, feed, </a:t>
            </a:r>
            <a:r>
              <a:rPr lang="da-DK" dirty="0" err="1">
                <a:sym typeface="Wingdings" pitchFamily="2" charset="2"/>
              </a:rPr>
              <a:t>connected</a:t>
            </a:r>
            <a:r>
              <a:rPr lang="da-DK" dirty="0">
                <a:sym typeface="Wingdings" pitchFamily="2" charset="2"/>
              </a:rPr>
              <a:t>, instruktioner, </a:t>
            </a:r>
            <a:r>
              <a:rPr lang="da-DK" dirty="0" err="1">
                <a:sym typeface="Wingdings" pitchFamily="2" charset="2"/>
              </a:rPr>
              <a:t>black</a:t>
            </a:r>
            <a:r>
              <a:rPr lang="da-DK" dirty="0">
                <a:sym typeface="Wingdings" pitchFamily="2" charset="2"/>
              </a:rPr>
              <a:t> </a:t>
            </a:r>
            <a:r>
              <a:rPr lang="da-DK" dirty="0" err="1">
                <a:sym typeface="Wingdings" pitchFamily="2" charset="2"/>
              </a:rPr>
              <a:t>box</a:t>
            </a:r>
            <a:r>
              <a:rPr lang="da-DK" dirty="0">
                <a:sym typeface="Wingdings" pitchFamily="2" charset="2"/>
              </a:rPr>
              <a:t>, skjult dagsorden.</a:t>
            </a:r>
            <a:endParaRPr lang="da-DK" dirty="0"/>
          </a:p>
        </p:txBody>
      </p:sp>
    </p:spTree>
    <p:extLst>
      <p:ext uri="{BB962C8B-B14F-4D97-AF65-F5344CB8AC3E}">
        <p14:creationId xmlns:p14="http://schemas.microsoft.com/office/powerpoint/2010/main" val="3941780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A025EA8-3075-A058-EBB2-43B6ECBE2CF8}"/>
              </a:ext>
            </a:extLst>
          </p:cNvPr>
          <p:cNvSpPr>
            <a:spLocks noGrp="1"/>
          </p:cNvSpPr>
          <p:nvPr>
            <p:ph type="title"/>
          </p:nvPr>
        </p:nvSpPr>
        <p:spPr>
          <a:xfrm>
            <a:off x="581193" y="702156"/>
            <a:ext cx="6309003" cy="1013800"/>
          </a:xfrm>
        </p:spPr>
        <p:txBody>
          <a:bodyPr>
            <a:normAutofit/>
          </a:bodyPr>
          <a:lstStyle/>
          <a:p>
            <a:r>
              <a:rPr lang="da-DK" sz="3100">
                <a:solidFill>
                  <a:schemeClr val="tx2"/>
                </a:solidFill>
              </a:rPr>
              <a:t>Some høster data fra din profil</a:t>
            </a:r>
          </a:p>
        </p:txBody>
      </p:sp>
      <p:sp>
        <p:nvSpPr>
          <p:cNvPr id="11" name="Rectangle 10">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Pladsholder til indhold 2">
            <a:extLst>
              <a:ext uri="{FF2B5EF4-FFF2-40B4-BE49-F238E27FC236}">
                <a16:creationId xmlns:a16="http://schemas.microsoft.com/office/drawing/2014/main" id="{D329A95C-0DA3-0415-348E-F7522637775E}"/>
              </a:ext>
            </a:extLst>
          </p:cNvPr>
          <p:cNvSpPr>
            <a:spLocks noGrp="1"/>
          </p:cNvSpPr>
          <p:nvPr>
            <p:ph idx="1"/>
          </p:nvPr>
        </p:nvSpPr>
        <p:spPr>
          <a:xfrm>
            <a:off x="581194" y="1896533"/>
            <a:ext cx="6309003" cy="3962266"/>
          </a:xfrm>
        </p:spPr>
        <p:txBody>
          <a:bodyPr>
            <a:normAutofit/>
          </a:bodyPr>
          <a:lstStyle/>
          <a:p>
            <a:r>
              <a:rPr lang="da-DK" dirty="0">
                <a:solidFill>
                  <a:schemeClr val="tx2"/>
                </a:solidFill>
              </a:rPr>
              <a:t>Hvilke sociale medier har du selv en profil på? </a:t>
            </a:r>
          </a:p>
          <a:p>
            <a:r>
              <a:rPr lang="da-DK" dirty="0">
                <a:solidFill>
                  <a:schemeClr val="tx2"/>
                </a:solidFill>
              </a:rPr>
              <a:t>I denne video kan du høre hvilke SoMe andre unge har, og hvad de oplever på dem ud fra de instruktioner algoritmen har fået: </a:t>
            </a:r>
            <a:r>
              <a:rPr lang="da-DK" u="sng" dirty="0">
                <a:solidFill>
                  <a:schemeClr val="tx2"/>
                </a:solidFill>
                <a:effectLst/>
                <a:ea typeface="Calibri" panose="020F0502020204030204" pitchFamily="34" charset="0"/>
                <a:cs typeface="Times New Roman" panose="02020603050405020304" pitchFamily="18" charset="0"/>
                <a:hlinkClick r:id="rId2"/>
              </a:rPr>
              <a:t>https://www.youtube.com/watch?v=o0oVbOWE-bc&amp;list=PL8yxibhlhgDQ47x45UPbs1C3MEnHw0Ty7&amp;index=5</a:t>
            </a:r>
            <a:r>
              <a:rPr lang="da-DK" dirty="0">
                <a:solidFill>
                  <a:schemeClr val="tx2"/>
                </a:solidFill>
                <a:effectLst/>
                <a:ea typeface="Calibri" panose="020F0502020204030204" pitchFamily="34" charset="0"/>
                <a:cs typeface="Times New Roman" panose="02020603050405020304" pitchFamily="18" charset="0"/>
              </a:rPr>
              <a:t> </a:t>
            </a:r>
          </a:p>
          <a:p>
            <a:r>
              <a:rPr lang="da-DK" dirty="0">
                <a:solidFill>
                  <a:schemeClr val="tx2"/>
                </a:solidFill>
                <a:cs typeface="Times New Roman" panose="02020603050405020304" pitchFamily="18" charset="0"/>
              </a:rPr>
              <a:t>I den forlængelse er det fint at se denne video, hvad man skal være opmærksom på: </a:t>
            </a:r>
            <a:r>
              <a:rPr lang="da-DK" dirty="0">
                <a:solidFill>
                  <a:schemeClr val="tx2"/>
                </a:solidFill>
                <a:effectLst/>
                <a:ea typeface="Calibri" panose="020F0502020204030204" pitchFamily="34" charset="0"/>
                <a:cs typeface="Times New Roman" panose="02020603050405020304" pitchFamily="18" charset="0"/>
              </a:rPr>
              <a:t> </a:t>
            </a:r>
            <a:r>
              <a:rPr lang="da-DK" u="sng" dirty="0">
                <a:solidFill>
                  <a:schemeClr val="tx2"/>
                </a:solidFill>
                <a:effectLst/>
                <a:ea typeface="Calibri" panose="020F0502020204030204" pitchFamily="34" charset="0"/>
                <a:cs typeface="Times New Roman" panose="02020603050405020304" pitchFamily="18" charset="0"/>
                <a:hlinkClick r:id="rId3"/>
              </a:rPr>
              <a:t>https://www.youtube.com/watch?v=hX--8_ndlQY</a:t>
            </a:r>
            <a:r>
              <a:rPr lang="da-DK" dirty="0">
                <a:solidFill>
                  <a:schemeClr val="tx2"/>
                </a:solidFill>
                <a:effectLst/>
              </a:rPr>
              <a:t> </a:t>
            </a:r>
          </a:p>
          <a:p>
            <a:r>
              <a:rPr lang="da-DK" dirty="0">
                <a:solidFill>
                  <a:schemeClr val="tx2"/>
                </a:solidFill>
                <a:cs typeface="Times New Roman" panose="02020603050405020304" pitchFamily="18" charset="0"/>
              </a:rPr>
              <a:t>I denne korte video kan du høre forskellen på, hvordan Tik </a:t>
            </a:r>
            <a:r>
              <a:rPr lang="da-DK" dirty="0" err="1">
                <a:solidFill>
                  <a:schemeClr val="tx2"/>
                </a:solidFill>
                <a:cs typeface="Times New Roman" panose="02020603050405020304" pitchFamily="18" charset="0"/>
              </a:rPr>
              <a:t>Tok</a:t>
            </a:r>
            <a:r>
              <a:rPr lang="da-DK" dirty="0">
                <a:solidFill>
                  <a:schemeClr val="tx2"/>
                </a:solidFill>
                <a:cs typeface="Times New Roman" panose="02020603050405020304" pitchFamily="18" charset="0"/>
              </a:rPr>
              <a:t> og FB bruger data fra dig til fx et feed: </a:t>
            </a:r>
            <a:r>
              <a:rPr lang="da-DK" u="sng" dirty="0">
                <a:solidFill>
                  <a:schemeClr val="tx2"/>
                </a:solidFill>
                <a:effectLst/>
                <a:ea typeface="Calibri" panose="020F0502020204030204" pitchFamily="34" charset="0"/>
                <a:cs typeface="Times New Roman" panose="02020603050405020304" pitchFamily="18" charset="0"/>
                <a:hlinkClick r:id="rId4"/>
              </a:rPr>
              <a:t>https://www.youtube.com/shorts/DnhpO-V9Om0</a:t>
            </a:r>
            <a:r>
              <a:rPr lang="da-DK" dirty="0">
                <a:solidFill>
                  <a:schemeClr val="tx2"/>
                </a:solidFill>
                <a:effectLst/>
              </a:rPr>
              <a:t> </a:t>
            </a:r>
            <a:endParaRPr lang="da-DK" dirty="0">
              <a:solidFill>
                <a:schemeClr val="tx2"/>
              </a:solidFill>
              <a:cs typeface="Times New Roman" panose="02020603050405020304" pitchFamily="18" charset="0"/>
            </a:endParaRPr>
          </a:p>
        </p:txBody>
      </p:sp>
      <p:pic>
        <p:nvPicPr>
          <p:cNvPr id="5" name="Picture 4" descr="Årgang-gult TV oven på en træ Plank med blå baggrund">
            <a:extLst>
              <a:ext uri="{FF2B5EF4-FFF2-40B4-BE49-F238E27FC236}">
                <a16:creationId xmlns:a16="http://schemas.microsoft.com/office/drawing/2014/main" id="{1244108A-357F-C8EC-998A-572396DB2ED5}"/>
              </a:ext>
            </a:extLst>
          </p:cNvPr>
          <p:cNvPicPr>
            <a:picLocks noChangeAspect="1"/>
          </p:cNvPicPr>
          <p:nvPr/>
        </p:nvPicPr>
        <p:blipFill>
          <a:blip r:embed="rId5"/>
          <a:srcRect l="29373" r="25166" b="-1"/>
          <a:stretch/>
        </p:blipFill>
        <p:spPr>
          <a:xfrm>
            <a:off x="7521283" y="10"/>
            <a:ext cx="4670717" cy="6857990"/>
          </a:xfrm>
          <a:prstGeom prst="rect">
            <a:avLst/>
          </a:prstGeom>
        </p:spPr>
      </p:pic>
    </p:spTree>
    <p:extLst>
      <p:ext uri="{BB962C8B-B14F-4D97-AF65-F5344CB8AC3E}">
        <p14:creationId xmlns:p14="http://schemas.microsoft.com/office/powerpoint/2010/main" val="1002288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D2AF00E-D433-4047-863F-BCB69CEC3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588" y="601200"/>
            <a:ext cx="7498616"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2" name="Titel 1">
            <a:extLst>
              <a:ext uri="{FF2B5EF4-FFF2-40B4-BE49-F238E27FC236}">
                <a16:creationId xmlns:a16="http://schemas.microsoft.com/office/drawing/2014/main" id="{E3CF184E-A51C-2B5C-9429-E4BD50FBB2C2}"/>
              </a:ext>
            </a:extLst>
          </p:cNvPr>
          <p:cNvSpPr>
            <a:spLocks noGrp="1"/>
          </p:cNvSpPr>
          <p:nvPr>
            <p:ph type="title"/>
          </p:nvPr>
        </p:nvSpPr>
        <p:spPr>
          <a:xfrm>
            <a:off x="807559" y="938022"/>
            <a:ext cx="6647905" cy="1188720"/>
          </a:xfrm>
        </p:spPr>
        <p:txBody>
          <a:bodyPr>
            <a:normAutofit/>
          </a:bodyPr>
          <a:lstStyle/>
          <a:p>
            <a:r>
              <a:rPr lang="da-DK" sz="3700">
                <a:solidFill>
                  <a:srgbClr val="FFFFFF"/>
                </a:solidFill>
              </a:rPr>
              <a:t>Algoritmens sprog er koder</a:t>
            </a:r>
          </a:p>
        </p:txBody>
      </p:sp>
      <p:sp>
        <p:nvSpPr>
          <p:cNvPr id="14" name="Rectangle 13">
            <a:extLst>
              <a:ext uri="{FF2B5EF4-FFF2-40B4-BE49-F238E27FC236}">
                <a16:creationId xmlns:a16="http://schemas.microsoft.com/office/drawing/2014/main" id="{0997DBEA-6DFC-457A-9850-E53505354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6" name="Rectangle 15">
            <a:extLst>
              <a:ext uri="{FF2B5EF4-FFF2-40B4-BE49-F238E27FC236}">
                <a16:creationId xmlns:a16="http://schemas.microsoft.com/office/drawing/2014/main" id="{79446CF5-953A-4916-BFF4-F5558E5C2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8" name="Rectangle 17">
            <a:extLst>
              <a:ext uri="{FF2B5EF4-FFF2-40B4-BE49-F238E27FC236}">
                <a16:creationId xmlns:a16="http://schemas.microsoft.com/office/drawing/2014/main" id="{477B945C-B433-4DFF-9A67-A5C9257E4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3" name="Pladsholder til indhold 2">
            <a:extLst>
              <a:ext uri="{FF2B5EF4-FFF2-40B4-BE49-F238E27FC236}">
                <a16:creationId xmlns:a16="http://schemas.microsoft.com/office/drawing/2014/main" id="{B835BDE5-4B17-F2FA-C628-DF752649272A}"/>
              </a:ext>
            </a:extLst>
          </p:cNvPr>
          <p:cNvSpPr>
            <a:spLocks noGrp="1"/>
          </p:cNvSpPr>
          <p:nvPr>
            <p:ph idx="1"/>
          </p:nvPr>
        </p:nvSpPr>
        <p:spPr>
          <a:xfrm>
            <a:off x="807559" y="2340864"/>
            <a:ext cx="6690843" cy="3802359"/>
          </a:xfrm>
        </p:spPr>
        <p:txBody>
          <a:bodyPr>
            <a:normAutofit lnSpcReduction="10000"/>
          </a:bodyPr>
          <a:lstStyle/>
          <a:p>
            <a:r>
              <a:rPr lang="da-DK" sz="1400" dirty="0">
                <a:solidFill>
                  <a:srgbClr val="FFFFFF"/>
                </a:solidFill>
              </a:rPr>
              <a:t>Fordi algoritmer er afhængige af instruktioner i bestemte rækkefølger, kræver det et andet sprog, end det vi mennesker har. Algoritmers sprog kaldes for </a:t>
            </a:r>
            <a:r>
              <a:rPr lang="da-DK" sz="1400" b="1" dirty="0">
                <a:solidFill>
                  <a:srgbClr val="FFFFFF"/>
                </a:solidFill>
              </a:rPr>
              <a:t>koder</a:t>
            </a:r>
            <a:r>
              <a:rPr lang="da-DK" sz="1400" dirty="0">
                <a:solidFill>
                  <a:srgbClr val="FFFFFF"/>
                </a:solidFill>
              </a:rPr>
              <a:t>, da de oftest er sat sammen af flere forskellige dele, der til sammen bliver til en (længere) algoritme. </a:t>
            </a:r>
          </a:p>
          <a:p>
            <a:r>
              <a:rPr lang="da-DK" sz="1400" dirty="0">
                <a:solidFill>
                  <a:srgbClr val="FFFFFF"/>
                </a:solidFill>
              </a:rPr>
              <a:t>Koder kan gentages mange gange, og hvis ikke der er fejl i koden, så bliver opgaven løst sikkert, og på samme måde, hver gang. Vi mennesker kan modsat algoritmen godt lave fejl, og her er den store forskel. Måske er det derfor flere robotter laver arbejde som mennesker har gjort før i tiden?</a:t>
            </a:r>
          </a:p>
          <a:p>
            <a:r>
              <a:rPr lang="da-DK" sz="1400" dirty="0">
                <a:solidFill>
                  <a:srgbClr val="FFFFFF"/>
                </a:solidFill>
              </a:rPr>
              <a:t>Man kan fx programmere en drone med algoritmer bestående af lange koder, og dermed vil den flyve på en bestemt måde hen til et bestemt sted og fx tage et billede. Et menneske kan også styre en drone, men det er ikke sikkert den kan styres samme vej og tage et billede det præcise sted, da mennesket kan lave fejl og fx ikke er vant til at styre en drone.</a:t>
            </a:r>
          </a:p>
        </p:txBody>
      </p:sp>
      <p:pic>
        <p:nvPicPr>
          <p:cNvPr id="5" name="Billede 4" descr="Et billede, der indeholder tekst, skærmbillede, Font/skrifttype, logo&#10;&#10;Automatisk genereret beskrivelse">
            <a:extLst>
              <a:ext uri="{FF2B5EF4-FFF2-40B4-BE49-F238E27FC236}">
                <a16:creationId xmlns:a16="http://schemas.microsoft.com/office/drawing/2014/main" id="{83F6DAB7-6CCD-5A95-6F10-03A7839E2DB1}"/>
              </a:ext>
            </a:extLst>
          </p:cNvPr>
          <p:cNvPicPr>
            <a:picLocks noChangeAspect="1"/>
          </p:cNvPicPr>
          <p:nvPr/>
        </p:nvPicPr>
        <p:blipFill>
          <a:blip r:embed="rId2"/>
          <a:stretch>
            <a:fillRect/>
          </a:stretch>
        </p:blipFill>
        <p:spPr>
          <a:xfrm>
            <a:off x="8476761" y="1758552"/>
            <a:ext cx="3053422" cy="3635026"/>
          </a:xfrm>
          <a:prstGeom prst="rect">
            <a:avLst/>
          </a:prstGeom>
        </p:spPr>
      </p:pic>
    </p:spTree>
    <p:extLst>
      <p:ext uri="{BB962C8B-B14F-4D97-AF65-F5344CB8AC3E}">
        <p14:creationId xmlns:p14="http://schemas.microsoft.com/office/powerpoint/2010/main" val="65985457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EC6C82-A5E4-2062-CD1B-2F90FCEC0397}"/>
              </a:ext>
            </a:extLst>
          </p:cNvPr>
          <p:cNvSpPr>
            <a:spLocks noGrp="1"/>
          </p:cNvSpPr>
          <p:nvPr>
            <p:ph type="title"/>
          </p:nvPr>
        </p:nvSpPr>
        <p:spPr/>
        <p:txBody>
          <a:bodyPr>
            <a:normAutofit fontScale="90000"/>
          </a:bodyPr>
          <a:lstStyle/>
          <a:p>
            <a:r>
              <a:rPr lang="da-DK" dirty="0"/>
              <a:t>Algoritmer påvirker vores hverdag – har det konsekvenser? </a:t>
            </a:r>
          </a:p>
        </p:txBody>
      </p:sp>
      <p:sp>
        <p:nvSpPr>
          <p:cNvPr id="3" name="Pladsholder til indhold 2">
            <a:extLst>
              <a:ext uri="{FF2B5EF4-FFF2-40B4-BE49-F238E27FC236}">
                <a16:creationId xmlns:a16="http://schemas.microsoft.com/office/drawing/2014/main" id="{527C89E2-BEBA-9E9A-2426-14DE2B56BC8D}"/>
              </a:ext>
            </a:extLst>
          </p:cNvPr>
          <p:cNvSpPr>
            <a:spLocks noGrp="1"/>
          </p:cNvSpPr>
          <p:nvPr>
            <p:ph idx="1"/>
          </p:nvPr>
        </p:nvSpPr>
        <p:spPr/>
        <p:txBody>
          <a:bodyPr>
            <a:normAutofit lnSpcReduction="10000"/>
          </a:bodyPr>
          <a:lstStyle/>
          <a:p>
            <a:r>
              <a:rPr lang="da-DK" dirty="0"/>
              <a:t>Når vi bruger vores telefoner, vores sociale medier og vores computere, så meget som vi gør, så høster mange hjemmesider og apps vores data. Det kan både være nemt og godt, men det kan måske også være lidt uheldigt. For hvem kontrollerer algoritmen? Hvor får algoritmen sin viden fra? Og det algoritmer gør, kontrollerer det dig? Hvor får du din viden </a:t>
            </a:r>
            <a:r>
              <a:rPr lang="da-DK"/>
              <a:t>fra? Hvem </a:t>
            </a:r>
            <a:r>
              <a:rPr lang="da-DK" dirty="0"/>
              <a:t>er med til at give dig et ”verdensbillede”?</a:t>
            </a:r>
          </a:p>
          <a:p>
            <a:r>
              <a:rPr lang="da-DK" dirty="0"/>
              <a:t>Se denne video mht. gode råd om algoritmer og brug af </a:t>
            </a:r>
            <a:r>
              <a:rPr lang="da-DK" sz="1600" dirty="0"/>
              <a:t>SoMe: </a:t>
            </a:r>
            <a:r>
              <a:rPr lang="da-DK" sz="1600" u="sng" dirty="0">
                <a:solidFill>
                  <a:srgbClr val="0563C1"/>
                </a:solidFill>
                <a:effectLst/>
                <a:ea typeface="Calibri" panose="020F0502020204030204" pitchFamily="34" charset="0"/>
                <a:cs typeface="Times New Roman" panose="02020603050405020304" pitchFamily="18" charset="0"/>
                <a:hlinkClick r:id="rId2"/>
              </a:rPr>
              <a:t>https://www.youtube.com/watch?v=JbJqx40mYHI</a:t>
            </a:r>
            <a:r>
              <a:rPr lang="da-DK" sz="1600" dirty="0">
                <a:effectLst/>
                <a:ea typeface="Calibri" panose="020F0502020204030204" pitchFamily="34" charset="0"/>
                <a:cs typeface="Times New Roman" panose="02020603050405020304" pitchFamily="18" charset="0"/>
              </a:rPr>
              <a:t> </a:t>
            </a:r>
            <a:endParaRPr lang="da-DK" dirty="0"/>
          </a:p>
          <a:p>
            <a:pPr marL="0" indent="0">
              <a:buNone/>
            </a:pPr>
            <a:r>
              <a:rPr lang="da-DK" dirty="0"/>
              <a:t>Her findes fine fif og opgaver, som kan hjælpe med at spore ind på ”dine” algoritmer:</a:t>
            </a:r>
          </a:p>
          <a:p>
            <a:r>
              <a:rPr lang="da-DK" dirty="0"/>
              <a:t>Nyttig læsning og fif: Fire tips til at styre algoritmerne: Sådan får du indhold på sociale medier, du faktisk gider se </a:t>
            </a:r>
            <a:r>
              <a:rPr lang="da-DK" dirty="0">
                <a:hlinkClick r:id="rId3"/>
              </a:rPr>
              <a:t>https://videnskab.dk/teknologi/fire-tips-til-at-styre-algoritmerne-saadan-faar-du-indhold-paa-sociale-medier-du-faktisk-gider-se/</a:t>
            </a:r>
            <a:r>
              <a:rPr lang="da-DK" dirty="0"/>
              <a:t> </a:t>
            </a:r>
          </a:p>
          <a:p>
            <a:r>
              <a:rPr lang="da-DK" dirty="0"/>
              <a:t>Små opgaver: Analyser dit feed på de sociale medier: </a:t>
            </a:r>
            <a:r>
              <a:rPr lang="da-DK" dirty="0">
                <a:hlinkClick r:id="rId4"/>
              </a:rPr>
              <a:t>https://www.dr.dk/skole/ultrabit/udskoling/del-2-analyser-dit-feed-paa-de-sociale-medier</a:t>
            </a:r>
            <a:r>
              <a:rPr lang="da-DK" dirty="0"/>
              <a:t> </a:t>
            </a:r>
          </a:p>
        </p:txBody>
      </p:sp>
    </p:spTree>
    <p:extLst>
      <p:ext uri="{BB962C8B-B14F-4D97-AF65-F5344CB8AC3E}">
        <p14:creationId xmlns:p14="http://schemas.microsoft.com/office/powerpoint/2010/main" val="3211451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rekantet abstrakt baggrund">
            <a:extLst>
              <a:ext uri="{FF2B5EF4-FFF2-40B4-BE49-F238E27FC236}">
                <a16:creationId xmlns:a16="http://schemas.microsoft.com/office/drawing/2014/main" id="{7292ED62-D016-1D98-3FD4-48476B52828B}"/>
              </a:ext>
            </a:extLst>
          </p:cNvPr>
          <p:cNvPicPr>
            <a:picLocks noChangeAspect="1"/>
          </p:cNvPicPr>
          <p:nvPr/>
        </p:nvPicPr>
        <p:blipFill>
          <a:blip r:embed="rId3"/>
          <a:srcRect t="15730"/>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64C13BAB-7C00-4D21-A857-E3D41C0A2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0612"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1F1FF39A-AC3C-4066-9D4C-519AA2281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0612" y="601201"/>
            <a:ext cx="3702134" cy="5791132"/>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el 1">
            <a:extLst>
              <a:ext uri="{FF2B5EF4-FFF2-40B4-BE49-F238E27FC236}">
                <a16:creationId xmlns:a16="http://schemas.microsoft.com/office/drawing/2014/main" id="{AC172AC0-58F1-A087-E64C-BCEA314D5B30}"/>
              </a:ext>
            </a:extLst>
          </p:cNvPr>
          <p:cNvSpPr>
            <a:spLocks noGrp="1"/>
          </p:cNvSpPr>
          <p:nvPr>
            <p:ph type="ctrTitle"/>
          </p:nvPr>
        </p:nvSpPr>
        <p:spPr>
          <a:xfrm>
            <a:off x="8298345" y="1524001"/>
            <a:ext cx="3208866" cy="3478384"/>
          </a:xfrm>
        </p:spPr>
        <p:txBody>
          <a:bodyPr>
            <a:normAutofit/>
          </a:bodyPr>
          <a:lstStyle/>
          <a:p>
            <a:r>
              <a:rPr lang="da-DK" dirty="0">
                <a:solidFill>
                  <a:srgbClr val="FFFFFF"/>
                </a:solidFill>
              </a:rPr>
              <a:t>Hvad er algoritmer? </a:t>
            </a:r>
            <a:br>
              <a:rPr lang="da-DK" dirty="0">
                <a:solidFill>
                  <a:srgbClr val="FFFFFF"/>
                </a:solidFill>
              </a:rPr>
            </a:br>
            <a:r>
              <a:rPr lang="da-DK" sz="1600" dirty="0">
                <a:solidFill>
                  <a:srgbClr val="FFFFFF"/>
                </a:solidFill>
              </a:rPr>
              <a:t>Hvad gør de? </a:t>
            </a:r>
            <a:br>
              <a:rPr lang="da-DK" sz="1600" dirty="0">
                <a:solidFill>
                  <a:srgbClr val="FFFFFF"/>
                </a:solidFill>
              </a:rPr>
            </a:br>
            <a:r>
              <a:rPr lang="da-DK" sz="1600" dirty="0">
                <a:solidFill>
                  <a:srgbClr val="FFFFFF"/>
                </a:solidFill>
              </a:rPr>
              <a:t>Hvad kan de? </a:t>
            </a:r>
            <a:br>
              <a:rPr lang="da-DK" sz="1600" dirty="0">
                <a:solidFill>
                  <a:srgbClr val="FFFFFF"/>
                </a:solidFill>
              </a:rPr>
            </a:br>
            <a:r>
              <a:rPr lang="da-DK" sz="1600" dirty="0">
                <a:solidFill>
                  <a:srgbClr val="FFFFFF"/>
                </a:solidFill>
              </a:rPr>
              <a:t>Hvor er de?</a:t>
            </a:r>
          </a:p>
        </p:txBody>
      </p:sp>
      <p:sp>
        <p:nvSpPr>
          <p:cNvPr id="3" name="Undertitel 2">
            <a:extLst>
              <a:ext uri="{FF2B5EF4-FFF2-40B4-BE49-F238E27FC236}">
                <a16:creationId xmlns:a16="http://schemas.microsoft.com/office/drawing/2014/main" id="{2A19138A-7EDF-B4C8-6A28-D0CF22C16BB1}"/>
              </a:ext>
            </a:extLst>
          </p:cNvPr>
          <p:cNvSpPr>
            <a:spLocks noGrp="1"/>
          </p:cNvSpPr>
          <p:nvPr>
            <p:ph type="subTitle" idx="1"/>
          </p:nvPr>
        </p:nvSpPr>
        <p:spPr>
          <a:xfrm>
            <a:off x="8298345" y="5145513"/>
            <a:ext cx="3208866" cy="1111286"/>
          </a:xfrm>
        </p:spPr>
        <p:txBody>
          <a:bodyPr>
            <a:normAutofit/>
          </a:bodyPr>
          <a:lstStyle/>
          <a:p>
            <a:r>
              <a:rPr lang="da-DK" dirty="0">
                <a:solidFill>
                  <a:srgbClr val="FFFFFF">
                    <a:alpha val="75000"/>
                  </a:srgbClr>
                </a:solidFill>
              </a:rPr>
              <a:t>Videnscenter for digital teknologiforståelse</a:t>
            </a:r>
          </a:p>
          <a:p>
            <a:r>
              <a:rPr lang="da-DK" dirty="0">
                <a:solidFill>
                  <a:srgbClr val="FFFFFF">
                    <a:alpha val="75000"/>
                  </a:srgbClr>
                </a:solidFill>
              </a:rPr>
              <a:t>Danskgruppen</a:t>
            </a:r>
          </a:p>
        </p:txBody>
      </p:sp>
    </p:spTree>
    <p:extLst>
      <p:ext uri="{BB962C8B-B14F-4D97-AF65-F5344CB8AC3E}">
        <p14:creationId xmlns:p14="http://schemas.microsoft.com/office/powerpoint/2010/main" val="1062192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el 1">
            <a:extLst>
              <a:ext uri="{FF2B5EF4-FFF2-40B4-BE49-F238E27FC236}">
                <a16:creationId xmlns:a16="http://schemas.microsoft.com/office/drawing/2014/main" id="{A5674F4B-0605-346A-036B-22AFBBDA6011}"/>
              </a:ext>
            </a:extLst>
          </p:cNvPr>
          <p:cNvSpPr>
            <a:spLocks noGrp="1"/>
          </p:cNvSpPr>
          <p:nvPr>
            <p:ph type="title"/>
          </p:nvPr>
        </p:nvSpPr>
        <p:spPr>
          <a:xfrm>
            <a:off x="609906" y="702156"/>
            <a:ext cx="3568661" cy="1188720"/>
          </a:xfrm>
        </p:spPr>
        <p:txBody>
          <a:bodyPr>
            <a:normAutofit/>
          </a:bodyPr>
          <a:lstStyle/>
          <a:p>
            <a:r>
              <a:rPr lang="da-DK" sz="3700" dirty="0"/>
              <a:t>Hvad er en algoritme?</a:t>
            </a:r>
          </a:p>
        </p:txBody>
      </p:sp>
      <p:sp>
        <p:nvSpPr>
          <p:cNvPr id="11" name="Rectangle 10">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Pladsholder til indhold 2">
            <a:extLst>
              <a:ext uri="{FF2B5EF4-FFF2-40B4-BE49-F238E27FC236}">
                <a16:creationId xmlns:a16="http://schemas.microsoft.com/office/drawing/2014/main" id="{48ED006B-F5AC-3153-6394-F42593FFF3C7}"/>
              </a:ext>
            </a:extLst>
          </p:cNvPr>
          <p:cNvSpPr>
            <a:spLocks noGrp="1"/>
          </p:cNvSpPr>
          <p:nvPr>
            <p:ph idx="1"/>
          </p:nvPr>
        </p:nvSpPr>
        <p:spPr>
          <a:xfrm>
            <a:off x="609906" y="2340864"/>
            <a:ext cx="3568661" cy="3634486"/>
          </a:xfrm>
        </p:spPr>
        <p:txBody>
          <a:bodyPr>
            <a:normAutofit/>
          </a:bodyPr>
          <a:lstStyle/>
          <a:p>
            <a:r>
              <a:rPr lang="da-DK" dirty="0"/>
              <a:t>En algoritme er </a:t>
            </a:r>
            <a:r>
              <a:rPr lang="da-DK" b="1" dirty="0"/>
              <a:t>et sæt af instruktioner</a:t>
            </a:r>
            <a:r>
              <a:rPr lang="da-DK" dirty="0"/>
              <a:t>, som er med til at løse et ”problem”. Skridt for skridt hjælper algoritmen med at opnå et ønsket resultat.</a:t>
            </a:r>
          </a:p>
          <a:p>
            <a:r>
              <a:rPr lang="da-DK" dirty="0"/>
              <a:t>Algoritmer er typisk inde i computere, men vi mennesker bruger også ”fysiske” algoritmer hver dag.</a:t>
            </a:r>
          </a:p>
        </p:txBody>
      </p:sp>
      <p:pic>
        <p:nvPicPr>
          <p:cNvPr id="5" name="Picture 4" descr="Computerscript på en skærm">
            <a:extLst>
              <a:ext uri="{FF2B5EF4-FFF2-40B4-BE49-F238E27FC236}">
                <a16:creationId xmlns:a16="http://schemas.microsoft.com/office/drawing/2014/main" id="{F2AB915D-2565-53B3-5896-D22E0D26AD79}"/>
              </a:ext>
            </a:extLst>
          </p:cNvPr>
          <p:cNvPicPr>
            <a:picLocks noChangeAspect="1"/>
          </p:cNvPicPr>
          <p:nvPr/>
        </p:nvPicPr>
        <p:blipFill>
          <a:blip r:embed="rId2"/>
          <a:srcRect r="26633" b="-1"/>
          <a:stretch/>
        </p:blipFill>
        <p:spPr>
          <a:xfrm>
            <a:off x="4654295" y="10"/>
            <a:ext cx="7537705" cy="6857990"/>
          </a:xfrm>
          <a:prstGeom prst="rect">
            <a:avLst/>
          </a:prstGeom>
        </p:spPr>
      </p:pic>
    </p:spTree>
    <p:extLst>
      <p:ext uri="{BB962C8B-B14F-4D97-AF65-F5344CB8AC3E}">
        <p14:creationId xmlns:p14="http://schemas.microsoft.com/office/powerpoint/2010/main" val="1536165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el 1">
            <a:extLst>
              <a:ext uri="{FF2B5EF4-FFF2-40B4-BE49-F238E27FC236}">
                <a16:creationId xmlns:a16="http://schemas.microsoft.com/office/drawing/2014/main" id="{FCC07544-661F-4ABE-0344-1AFAA419990A}"/>
              </a:ext>
            </a:extLst>
          </p:cNvPr>
          <p:cNvSpPr>
            <a:spLocks noGrp="1"/>
          </p:cNvSpPr>
          <p:nvPr>
            <p:ph type="title"/>
          </p:nvPr>
        </p:nvSpPr>
        <p:spPr>
          <a:xfrm>
            <a:off x="8013433" y="702156"/>
            <a:ext cx="3568661" cy="1188720"/>
          </a:xfrm>
        </p:spPr>
        <p:txBody>
          <a:bodyPr>
            <a:normAutofit/>
          </a:bodyPr>
          <a:lstStyle/>
          <a:p>
            <a:r>
              <a:rPr lang="da-DK" sz="3700"/>
              <a:t>Algoritmer i hverdagen</a:t>
            </a:r>
          </a:p>
        </p:txBody>
      </p:sp>
      <p:pic>
        <p:nvPicPr>
          <p:cNvPr id="5" name="Picture 4" descr="3D-tal i hvid og orange">
            <a:extLst>
              <a:ext uri="{FF2B5EF4-FFF2-40B4-BE49-F238E27FC236}">
                <a16:creationId xmlns:a16="http://schemas.microsoft.com/office/drawing/2014/main" id="{41499C45-222C-C105-309D-E63113080595}"/>
              </a:ext>
            </a:extLst>
          </p:cNvPr>
          <p:cNvPicPr>
            <a:picLocks noChangeAspect="1"/>
          </p:cNvPicPr>
          <p:nvPr/>
        </p:nvPicPr>
        <p:blipFill>
          <a:blip r:embed="rId2"/>
          <a:srcRect l="18943" r="19232"/>
          <a:stretch/>
        </p:blipFill>
        <p:spPr>
          <a:xfrm>
            <a:off x="20" y="10"/>
            <a:ext cx="7537685" cy="6857990"/>
          </a:xfrm>
          <a:prstGeom prst="rect">
            <a:avLst/>
          </a:prstGeom>
        </p:spPr>
      </p:pic>
      <p:sp>
        <p:nvSpPr>
          <p:cNvPr id="11" name="Rectangle 10">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Pladsholder til indhold 2">
            <a:extLst>
              <a:ext uri="{FF2B5EF4-FFF2-40B4-BE49-F238E27FC236}">
                <a16:creationId xmlns:a16="http://schemas.microsoft.com/office/drawing/2014/main" id="{F06A982C-B826-3B20-39D9-7E6699614B39}"/>
              </a:ext>
            </a:extLst>
          </p:cNvPr>
          <p:cNvSpPr>
            <a:spLocks noGrp="1"/>
          </p:cNvSpPr>
          <p:nvPr>
            <p:ph idx="1"/>
          </p:nvPr>
        </p:nvSpPr>
        <p:spPr>
          <a:xfrm>
            <a:off x="8013433" y="2340864"/>
            <a:ext cx="3568661" cy="3634486"/>
          </a:xfrm>
        </p:spPr>
        <p:txBody>
          <a:bodyPr>
            <a:normAutofit fontScale="92500" lnSpcReduction="20000"/>
          </a:bodyPr>
          <a:lstStyle/>
          <a:p>
            <a:r>
              <a:rPr lang="da-DK" dirty="0"/>
              <a:t>Når du fx </a:t>
            </a:r>
            <a:r>
              <a:rPr lang="da-DK" b="1" dirty="0"/>
              <a:t>skal tælle </a:t>
            </a:r>
            <a:r>
              <a:rPr lang="da-DK" dirty="0"/>
              <a:t>hvor mange der er i et lokale, tæller du fra 1,2,3 til fx 20. Det gør du i en bestemt rækkefølge, ellers giver det ikke mening. Rækkefølgen er en algoritme. Algoritmen hjælper dig med at få et ”resultat” på et ”problem”.</a:t>
            </a:r>
          </a:p>
          <a:p>
            <a:r>
              <a:rPr lang="da-DK" dirty="0"/>
              <a:t>Du kan godt ændre på den måde, du tæller, og gøre det endnu hurtigere ved fx at tælle 2,4,6,8... Her </a:t>
            </a:r>
            <a:r>
              <a:rPr lang="da-DK" b="1" dirty="0"/>
              <a:t>”speeder du processen op”. </a:t>
            </a:r>
            <a:r>
              <a:rPr lang="da-DK" dirty="0"/>
              <a:t>Altså du bruger en anden algoritme end 1,2,3,4,5, men det er stadig samme resultat du søger. </a:t>
            </a:r>
          </a:p>
        </p:txBody>
      </p:sp>
    </p:spTree>
    <p:extLst>
      <p:ext uri="{BB962C8B-B14F-4D97-AF65-F5344CB8AC3E}">
        <p14:creationId xmlns:p14="http://schemas.microsoft.com/office/powerpoint/2010/main" val="2165974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3F1F5FD-A425-B465-A5AF-B6B6E2889CC6}"/>
              </a:ext>
            </a:extLst>
          </p:cNvPr>
          <p:cNvSpPr>
            <a:spLocks noGrp="1"/>
          </p:cNvSpPr>
          <p:nvPr>
            <p:ph type="title"/>
          </p:nvPr>
        </p:nvSpPr>
        <p:spPr>
          <a:xfrm>
            <a:off x="581193" y="702156"/>
            <a:ext cx="6309003" cy="1013800"/>
          </a:xfrm>
        </p:spPr>
        <p:txBody>
          <a:bodyPr>
            <a:normAutofit/>
          </a:bodyPr>
          <a:lstStyle/>
          <a:p>
            <a:r>
              <a:rPr lang="da-DK" sz="4100">
                <a:solidFill>
                  <a:schemeClr val="tx2"/>
                </a:solidFill>
              </a:rPr>
              <a:t>Algoritmer i hverdagen</a:t>
            </a:r>
          </a:p>
        </p:txBody>
      </p:sp>
      <p:sp>
        <p:nvSpPr>
          <p:cNvPr id="11" name="Rectangle 10">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Pladsholder til indhold 2">
            <a:extLst>
              <a:ext uri="{FF2B5EF4-FFF2-40B4-BE49-F238E27FC236}">
                <a16:creationId xmlns:a16="http://schemas.microsoft.com/office/drawing/2014/main" id="{2655E5E9-076C-FFA5-0B2A-ED4BBF28C08D}"/>
              </a:ext>
            </a:extLst>
          </p:cNvPr>
          <p:cNvSpPr>
            <a:spLocks noGrp="1"/>
          </p:cNvSpPr>
          <p:nvPr>
            <p:ph idx="1"/>
          </p:nvPr>
        </p:nvSpPr>
        <p:spPr>
          <a:xfrm>
            <a:off x="581194" y="1896533"/>
            <a:ext cx="6309003" cy="3962266"/>
          </a:xfrm>
        </p:spPr>
        <p:txBody>
          <a:bodyPr>
            <a:normAutofit/>
          </a:bodyPr>
          <a:lstStyle/>
          <a:p>
            <a:r>
              <a:rPr lang="da-DK" dirty="0">
                <a:solidFill>
                  <a:schemeClr val="tx2"/>
                </a:solidFill>
              </a:rPr>
              <a:t>Et andet eksempel på en algoritme i hverdagen er en </a:t>
            </a:r>
            <a:r>
              <a:rPr lang="da-DK" b="1" dirty="0">
                <a:solidFill>
                  <a:schemeClr val="tx2"/>
                </a:solidFill>
              </a:rPr>
              <a:t>opskrift til en kage</a:t>
            </a:r>
            <a:r>
              <a:rPr lang="da-DK" dirty="0">
                <a:solidFill>
                  <a:schemeClr val="tx2"/>
                </a:solidFill>
              </a:rPr>
              <a:t>. Når du skal bage en kage, er det </a:t>
            </a:r>
            <a:r>
              <a:rPr lang="da-DK" b="1" dirty="0">
                <a:solidFill>
                  <a:schemeClr val="tx2"/>
                </a:solidFill>
              </a:rPr>
              <a:t>ikke ligegyldigt, hvilken rækkefølge </a:t>
            </a:r>
            <a:r>
              <a:rPr lang="da-DK" dirty="0">
                <a:solidFill>
                  <a:schemeClr val="tx2"/>
                </a:solidFill>
              </a:rPr>
              <a:t>du bruger de forskellige ingredienser. Det er fx lidt dumt at klække æggene oven på dejen som spejlæg og putte den i ovnen, i stedet for at piske æggene ind i dejen. Ligger æggene oven på kagedejen, bliver kagen nok ikke så god, og det resultat du gerne vil have med at kunne spise en god kage, får du ikke. Derfor er det smart at følge opskriften, altså algoritmen. </a:t>
            </a:r>
          </a:p>
        </p:txBody>
      </p:sp>
      <p:pic>
        <p:nvPicPr>
          <p:cNvPr id="5" name="Picture 4" descr="Baking ingredienser i en tabel">
            <a:extLst>
              <a:ext uri="{FF2B5EF4-FFF2-40B4-BE49-F238E27FC236}">
                <a16:creationId xmlns:a16="http://schemas.microsoft.com/office/drawing/2014/main" id="{D14A460C-A676-66A2-9935-9D25687AD9A4}"/>
              </a:ext>
            </a:extLst>
          </p:cNvPr>
          <p:cNvPicPr>
            <a:picLocks noChangeAspect="1"/>
          </p:cNvPicPr>
          <p:nvPr/>
        </p:nvPicPr>
        <p:blipFill>
          <a:blip r:embed="rId2"/>
          <a:srcRect l="51825" r="2713" b="-1"/>
          <a:stretch/>
        </p:blipFill>
        <p:spPr>
          <a:xfrm>
            <a:off x="7521283" y="10"/>
            <a:ext cx="4670717" cy="6857990"/>
          </a:xfrm>
          <a:prstGeom prst="rect">
            <a:avLst/>
          </a:prstGeom>
        </p:spPr>
      </p:pic>
    </p:spTree>
    <p:extLst>
      <p:ext uri="{BB962C8B-B14F-4D97-AF65-F5344CB8AC3E}">
        <p14:creationId xmlns:p14="http://schemas.microsoft.com/office/powerpoint/2010/main" val="798590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D2AF00E-D433-4047-863F-BCB69CEC3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588" y="601200"/>
            <a:ext cx="7498616"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2" name="Titel 1">
            <a:extLst>
              <a:ext uri="{FF2B5EF4-FFF2-40B4-BE49-F238E27FC236}">
                <a16:creationId xmlns:a16="http://schemas.microsoft.com/office/drawing/2014/main" id="{4C5C1825-0645-F6EA-B451-5270550DEBE8}"/>
              </a:ext>
            </a:extLst>
          </p:cNvPr>
          <p:cNvSpPr>
            <a:spLocks noGrp="1"/>
          </p:cNvSpPr>
          <p:nvPr>
            <p:ph type="title"/>
          </p:nvPr>
        </p:nvSpPr>
        <p:spPr>
          <a:xfrm>
            <a:off x="807559" y="938022"/>
            <a:ext cx="6647905" cy="1188720"/>
          </a:xfrm>
        </p:spPr>
        <p:txBody>
          <a:bodyPr>
            <a:normAutofit/>
          </a:bodyPr>
          <a:lstStyle/>
          <a:p>
            <a:r>
              <a:rPr lang="da-DK" sz="3700">
                <a:solidFill>
                  <a:srgbClr val="FFFFFF"/>
                </a:solidFill>
              </a:rPr>
              <a:t>Algoritmer i computere, telefoner og apps</a:t>
            </a:r>
          </a:p>
        </p:txBody>
      </p:sp>
      <p:sp>
        <p:nvSpPr>
          <p:cNvPr id="19" name="Rectangle 18">
            <a:extLst>
              <a:ext uri="{FF2B5EF4-FFF2-40B4-BE49-F238E27FC236}">
                <a16:creationId xmlns:a16="http://schemas.microsoft.com/office/drawing/2014/main" id="{0997DBEA-6DFC-457A-9850-E53505354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21" name="Rectangle 20">
            <a:extLst>
              <a:ext uri="{FF2B5EF4-FFF2-40B4-BE49-F238E27FC236}">
                <a16:creationId xmlns:a16="http://schemas.microsoft.com/office/drawing/2014/main" id="{79446CF5-953A-4916-BFF4-F5558E5C2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23" name="Rectangle 22">
            <a:extLst>
              <a:ext uri="{FF2B5EF4-FFF2-40B4-BE49-F238E27FC236}">
                <a16:creationId xmlns:a16="http://schemas.microsoft.com/office/drawing/2014/main" id="{477B945C-B433-4DFF-9A67-A5C9257E4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3" name="Pladsholder til indhold 2">
            <a:extLst>
              <a:ext uri="{FF2B5EF4-FFF2-40B4-BE49-F238E27FC236}">
                <a16:creationId xmlns:a16="http://schemas.microsoft.com/office/drawing/2014/main" id="{0D59B062-B056-ED7C-2FAF-8FB1487C2719}"/>
              </a:ext>
            </a:extLst>
          </p:cNvPr>
          <p:cNvSpPr>
            <a:spLocks noGrp="1"/>
          </p:cNvSpPr>
          <p:nvPr>
            <p:ph idx="1"/>
          </p:nvPr>
        </p:nvSpPr>
        <p:spPr>
          <a:xfrm>
            <a:off x="807559" y="2340864"/>
            <a:ext cx="6690843" cy="3793237"/>
          </a:xfrm>
        </p:spPr>
        <p:txBody>
          <a:bodyPr>
            <a:normAutofit/>
          </a:bodyPr>
          <a:lstStyle/>
          <a:p>
            <a:pPr>
              <a:lnSpc>
                <a:spcPct val="110000"/>
              </a:lnSpc>
            </a:pPr>
            <a:r>
              <a:rPr lang="da-DK" sz="1200" dirty="0">
                <a:solidFill>
                  <a:srgbClr val="FFFFFF"/>
                </a:solidFill>
              </a:rPr>
              <a:t>Lige som at tælle eller bage en kage bruger en computer eller en app </a:t>
            </a:r>
            <a:r>
              <a:rPr lang="da-DK" sz="1200" b="1" dirty="0">
                <a:solidFill>
                  <a:srgbClr val="FFFFFF"/>
                </a:solidFill>
              </a:rPr>
              <a:t>instruktioner for at vise et resultat</a:t>
            </a:r>
            <a:r>
              <a:rPr lang="da-DK" sz="1200" dirty="0">
                <a:solidFill>
                  <a:srgbClr val="FFFFFF"/>
                </a:solidFill>
              </a:rPr>
              <a:t>. Ud fra det vi ”fodrer” computeren med, altså instruktionerne, finder den frem til det vi ønsker. </a:t>
            </a:r>
          </a:p>
          <a:p>
            <a:pPr>
              <a:lnSpc>
                <a:spcPct val="110000"/>
              </a:lnSpc>
            </a:pPr>
            <a:r>
              <a:rPr lang="da-DK" sz="1200" dirty="0">
                <a:solidFill>
                  <a:srgbClr val="FFFFFF"/>
                </a:solidFill>
              </a:rPr>
              <a:t>Det vi fodrer computeren eller telefonen med (instruktioner/informationer), kalder vi også </a:t>
            </a:r>
            <a:r>
              <a:rPr lang="da-DK" sz="1200" b="1" dirty="0">
                <a:solidFill>
                  <a:srgbClr val="FFFFFF"/>
                </a:solidFill>
              </a:rPr>
              <a:t>data</a:t>
            </a:r>
            <a:r>
              <a:rPr lang="da-DK" sz="1200" dirty="0">
                <a:solidFill>
                  <a:srgbClr val="FFFFFF"/>
                </a:solidFill>
              </a:rPr>
              <a:t>. Det kan være informationer om tid, sted, hvor gammel du er, hvor du bor m.m. Det kan også være de ting, du skriver i søgefeltet på Google. Det kan være </a:t>
            </a:r>
            <a:r>
              <a:rPr lang="da-DK" sz="1200" b="1" dirty="0">
                <a:solidFill>
                  <a:srgbClr val="FFFFFF"/>
                </a:solidFill>
              </a:rPr>
              <a:t>ALT</a:t>
            </a:r>
            <a:r>
              <a:rPr lang="da-DK" sz="1200" dirty="0">
                <a:solidFill>
                  <a:srgbClr val="FFFFFF"/>
                </a:solidFill>
              </a:rPr>
              <a:t> som kan bruges som data. </a:t>
            </a:r>
          </a:p>
          <a:p>
            <a:pPr>
              <a:lnSpc>
                <a:spcPct val="110000"/>
              </a:lnSpc>
            </a:pPr>
            <a:r>
              <a:rPr lang="da-DK" sz="1200" dirty="0">
                <a:solidFill>
                  <a:srgbClr val="FFFFFF"/>
                </a:solidFill>
              </a:rPr>
              <a:t>Ex med Google Maps: Hvis du fx skal finde vej fra et sted til et andet, så ”fodrer” du fx Google Maps med, hvor du er, måske hvem du er sammen med, hvor I skal hen, hvad tid I skal være der, om du kører i bil eller skal med bus osv. Alt dette tæller, registrerer og sorterer Google Maps, og giver dig så et svar på, hvordan du kan komme hen til det ønskede sted. Det </a:t>
            </a:r>
            <a:r>
              <a:rPr lang="da-DK" sz="1200" b="1" dirty="0">
                <a:solidFill>
                  <a:srgbClr val="FFFFFF"/>
                </a:solidFill>
              </a:rPr>
              <a:t>data, </a:t>
            </a:r>
            <a:r>
              <a:rPr lang="da-DK" sz="1200" dirty="0">
                <a:solidFill>
                  <a:srgbClr val="FFFFFF"/>
                </a:solidFill>
              </a:rPr>
              <a:t>du har givet som </a:t>
            </a:r>
            <a:r>
              <a:rPr lang="da-DK" sz="1200" b="1" dirty="0">
                <a:solidFill>
                  <a:srgbClr val="FFFFFF"/>
                </a:solidFill>
              </a:rPr>
              <a:t>instruktioner/informationer</a:t>
            </a:r>
            <a:r>
              <a:rPr lang="da-DK" sz="1200" dirty="0">
                <a:solidFill>
                  <a:srgbClr val="FFFFFF"/>
                </a:solidFill>
              </a:rPr>
              <a:t>, gemmes af Google Maps, og næste gang kommer den så med forslag til alternative ruter, eller du behøver ikke </a:t>
            </a:r>
            <a:r>
              <a:rPr lang="da-DK" sz="1200" dirty="0" err="1">
                <a:solidFill>
                  <a:srgbClr val="FFFFFF"/>
                </a:solidFill>
              </a:rPr>
              <a:t>taste</a:t>
            </a:r>
            <a:r>
              <a:rPr lang="da-DK" sz="1200" dirty="0">
                <a:solidFill>
                  <a:srgbClr val="FFFFFF"/>
                </a:solidFill>
              </a:rPr>
              <a:t> så meget ind. Den kan huske det, det er </a:t>
            </a:r>
            <a:r>
              <a:rPr lang="da-DK" sz="1200" b="1" dirty="0">
                <a:solidFill>
                  <a:srgbClr val="FFFFFF"/>
                </a:solidFill>
              </a:rPr>
              <a:t>lagret</a:t>
            </a:r>
            <a:r>
              <a:rPr lang="da-DK" sz="1200" dirty="0">
                <a:solidFill>
                  <a:srgbClr val="FFFFFF"/>
                </a:solidFill>
              </a:rPr>
              <a:t> i computeren eller i appen, fordi algoritmen husker instruktionerne.</a:t>
            </a:r>
          </a:p>
        </p:txBody>
      </p:sp>
      <p:pic>
        <p:nvPicPr>
          <p:cNvPr id="5" name="Billede 4" descr="Et billede, der indeholder tekst, skærmbillede, software, Computerikon&#10;&#10;Automatisk genereret beskrivelse">
            <a:extLst>
              <a:ext uri="{FF2B5EF4-FFF2-40B4-BE49-F238E27FC236}">
                <a16:creationId xmlns:a16="http://schemas.microsoft.com/office/drawing/2014/main" id="{5204D1B5-152C-07FB-2817-67FA63093524}"/>
              </a:ext>
            </a:extLst>
          </p:cNvPr>
          <p:cNvPicPr>
            <a:picLocks noChangeAspect="1"/>
          </p:cNvPicPr>
          <p:nvPr/>
        </p:nvPicPr>
        <p:blipFill>
          <a:blip r:embed="rId2"/>
          <a:stretch>
            <a:fillRect/>
          </a:stretch>
        </p:blipFill>
        <p:spPr>
          <a:xfrm>
            <a:off x="8401792" y="1557485"/>
            <a:ext cx="3498807" cy="3876794"/>
          </a:xfrm>
          <a:prstGeom prst="rect">
            <a:avLst/>
          </a:prstGeom>
        </p:spPr>
      </p:pic>
    </p:spTree>
    <p:extLst>
      <p:ext uri="{BB962C8B-B14F-4D97-AF65-F5344CB8AC3E}">
        <p14:creationId xmlns:p14="http://schemas.microsoft.com/office/powerpoint/2010/main" val="180113422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8E39FC-E688-A39F-B5C8-A93476DE8593}"/>
              </a:ext>
            </a:extLst>
          </p:cNvPr>
          <p:cNvSpPr>
            <a:spLocks noGrp="1"/>
          </p:cNvSpPr>
          <p:nvPr>
            <p:ph type="title"/>
          </p:nvPr>
        </p:nvSpPr>
        <p:spPr>
          <a:xfrm>
            <a:off x="581192" y="702155"/>
            <a:ext cx="11029616" cy="5512377"/>
          </a:xfrm>
        </p:spPr>
        <p:txBody>
          <a:bodyPr>
            <a:normAutofit fontScale="90000"/>
          </a:bodyPr>
          <a:lstStyle/>
          <a:p>
            <a:r>
              <a:rPr lang="da-DK" b="1" dirty="0"/>
              <a:t>Kort opsamling: Hvad gør en algoritme?</a:t>
            </a:r>
            <a:br>
              <a:rPr lang="da-DK" dirty="0"/>
            </a:br>
            <a:br>
              <a:rPr lang="da-DK" dirty="0"/>
            </a:br>
            <a:r>
              <a:rPr lang="da-DK" dirty="0"/>
              <a:t>1) Data kommer ind via instruktioner/informationer</a:t>
            </a:r>
            <a:br>
              <a:rPr lang="da-DK" dirty="0"/>
            </a:br>
            <a:br>
              <a:rPr lang="da-DK" dirty="0"/>
            </a:br>
            <a:r>
              <a:rPr lang="da-DK" dirty="0"/>
              <a:t>2) Algoritmen bruger instruktioner og sorterer indholdet i en bestemt rækkefølge</a:t>
            </a:r>
            <a:br>
              <a:rPr lang="da-DK" dirty="0"/>
            </a:br>
            <a:br>
              <a:rPr lang="da-DK" dirty="0"/>
            </a:br>
            <a:r>
              <a:rPr lang="da-DK" dirty="0"/>
              <a:t>3) Resultatet kommer frem</a:t>
            </a:r>
          </a:p>
        </p:txBody>
      </p:sp>
    </p:spTree>
    <p:extLst>
      <p:ext uri="{BB962C8B-B14F-4D97-AF65-F5344CB8AC3E}">
        <p14:creationId xmlns:p14="http://schemas.microsoft.com/office/powerpoint/2010/main" val="3940798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EEB2AD-1095-345D-1C4D-74A9132010F3}"/>
              </a:ext>
            </a:extLst>
          </p:cNvPr>
          <p:cNvSpPr>
            <a:spLocks noGrp="1"/>
          </p:cNvSpPr>
          <p:nvPr>
            <p:ph type="title"/>
          </p:nvPr>
        </p:nvSpPr>
        <p:spPr/>
        <p:txBody>
          <a:bodyPr/>
          <a:lstStyle/>
          <a:p>
            <a:r>
              <a:rPr lang="da-DK"/>
              <a:t>Kan algoritmer tænke?</a:t>
            </a:r>
            <a:endParaRPr lang="da-DK" dirty="0"/>
          </a:p>
        </p:txBody>
      </p:sp>
      <p:sp>
        <p:nvSpPr>
          <p:cNvPr id="3" name="Pladsholder til indhold 2">
            <a:extLst>
              <a:ext uri="{FF2B5EF4-FFF2-40B4-BE49-F238E27FC236}">
                <a16:creationId xmlns:a16="http://schemas.microsoft.com/office/drawing/2014/main" id="{44020501-F5FC-981F-055E-DD1352A1D648}"/>
              </a:ext>
            </a:extLst>
          </p:cNvPr>
          <p:cNvSpPr>
            <a:spLocks noGrp="1"/>
          </p:cNvSpPr>
          <p:nvPr>
            <p:ph idx="1"/>
          </p:nvPr>
        </p:nvSpPr>
        <p:spPr>
          <a:xfrm>
            <a:off x="581192" y="2150771"/>
            <a:ext cx="6862797" cy="4507605"/>
          </a:xfrm>
        </p:spPr>
        <p:txBody>
          <a:bodyPr>
            <a:normAutofit fontScale="85000" lnSpcReduction="10000"/>
          </a:bodyPr>
          <a:lstStyle/>
          <a:p>
            <a:r>
              <a:rPr lang="da-DK" dirty="0"/>
              <a:t>Vi ved ikke, hvad der sker inde i den mystiske </a:t>
            </a:r>
            <a:r>
              <a:rPr lang="da-DK" b="1" dirty="0"/>
              <a:t>sorte </a:t>
            </a:r>
            <a:r>
              <a:rPr lang="da-DK" b="1" dirty="0" err="1"/>
              <a:t>box</a:t>
            </a:r>
            <a:r>
              <a:rPr lang="da-DK" dirty="0"/>
              <a:t>, hvor alle algoritmer ligger side om side og gemmer på vores tidligere instruktioner og data. Den sorte </a:t>
            </a:r>
            <a:r>
              <a:rPr lang="da-DK" dirty="0" err="1"/>
              <a:t>box</a:t>
            </a:r>
            <a:r>
              <a:rPr lang="da-DK" dirty="0"/>
              <a:t> har nogle skjulte funktioner, som ofte er hemmelige. Dog ved vi at algoritmer ikke kan tænke som mennesker, men de kan huske alt - og de gemmer på alt. Det kan vi som mennesker ikke se, og vi kan heller ikke altid huske, hvad vi har givet af instruktioner.</a:t>
            </a:r>
          </a:p>
          <a:p>
            <a:r>
              <a:rPr lang="da-DK" dirty="0"/>
              <a:t>Et eksempel: Du skal købe sko på nettet. Har du søgt og måske købt flere sko på forskellige hjemmesider over tid, så har du tastet din størrelse ind flere steder, og den vil kunne huske, at du skal have str. 38. Måske har du søgt mest på mærker som Adidas og New Balance og kigget længst tid på de hvide </a:t>
            </a:r>
            <a:r>
              <a:rPr lang="da-DK" dirty="0" err="1"/>
              <a:t>sneakers</a:t>
            </a:r>
            <a:r>
              <a:rPr lang="da-DK" dirty="0"/>
              <a:t>? Derfor får du nu reklamer på forskellige social medier for hvide </a:t>
            </a:r>
            <a:r>
              <a:rPr lang="da-DK" dirty="0" err="1"/>
              <a:t>sneakers</a:t>
            </a:r>
            <a:r>
              <a:rPr lang="da-DK" dirty="0"/>
              <a:t>, der lige nu er på tilbud, og der er kun 1 par tilbage i str. 38. Har du mon prøvet det? </a:t>
            </a:r>
            <a:br>
              <a:rPr lang="da-DK" dirty="0"/>
            </a:br>
            <a:r>
              <a:rPr lang="da-DK" dirty="0"/>
              <a:t>Det beviser at algoritmer kan snakke sammen og hjælpe hinanden med mere info, og også hjælpe hinanden med at huske informationer/instruktioner. Oftest samles disse instruktioner ind via </a:t>
            </a:r>
            <a:r>
              <a:rPr lang="da-DK" b="1" dirty="0"/>
              <a:t>cookies</a:t>
            </a:r>
            <a:r>
              <a:rPr lang="da-DK" dirty="0"/>
              <a:t>, som du enten siger ja til eller fravælger (dem du kan). De bruges til at vise dig mere af samme indhold, eller komme med reklamer og forslag til mere du kan købe. </a:t>
            </a:r>
          </a:p>
          <a:p>
            <a:r>
              <a:rPr lang="da-DK" dirty="0"/>
              <a:t>Mere viden og små øvelser: </a:t>
            </a:r>
            <a:r>
              <a:rPr lang="da-DK" dirty="0">
                <a:hlinkClick r:id="rId2"/>
              </a:rPr>
              <a:t>https://www.dr.dk/skole/ultrabit/udskoling/del-1-kunstig-intelligens-styrer-dit-feed-paa-sociale-medier</a:t>
            </a:r>
            <a:r>
              <a:rPr lang="da-DK" dirty="0"/>
              <a:t> </a:t>
            </a:r>
          </a:p>
        </p:txBody>
      </p:sp>
      <p:pic>
        <p:nvPicPr>
          <p:cNvPr id="5" name="Billede 4" descr="Et billede, der indeholder tekst, skærmbillede, Font/skrifttype, dokument&#10;&#10;Automatisk genereret beskrivelse">
            <a:extLst>
              <a:ext uri="{FF2B5EF4-FFF2-40B4-BE49-F238E27FC236}">
                <a16:creationId xmlns:a16="http://schemas.microsoft.com/office/drawing/2014/main" id="{AAAD21B6-CCDD-96F1-41E0-FE23099759EE}"/>
              </a:ext>
            </a:extLst>
          </p:cNvPr>
          <p:cNvPicPr>
            <a:picLocks noChangeAspect="1"/>
          </p:cNvPicPr>
          <p:nvPr/>
        </p:nvPicPr>
        <p:blipFill>
          <a:blip r:embed="rId3"/>
          <a:stretch>
            <a:fillRect/>
          </a:stretch>
        </p:blipFill>
        <p:spPr>
          <a:xfrm>
            <a:off x="8281039" y="1220005"/>
            <a:ext cx="2933700" cy="3556000"/>
          </a:xfrm>
          <a:prstGeom prst="rect">
            <a:avLst/>
          </a:prstGeom>
        </p:spPr>
      </p:pic>
      <p:pic>
        <p:nvPicPr>
          <p:cNvPr id="7" name="Billede 6" descr="Et billede, der indeholder fodtøj, sko, tøj, Vandresko&#10;&#10;Automatisk genereret beskrivelse">
            <a:extLst>
              <a:ext uri="{FF2B5EF4-FFF2-40B4-BE49-F238E27FC236}">
                <a16:creationId xmlns:a16="http://schemas.microsoft.com/office/drawing/2014/main" id="{BA0500FD-C589-F14C-CF90-52C93950F694}"/>
              </a:ext>
            </a:extLst>
          </p:cNvPr>
          <p:cNvPicPr>
            <a:picLocks noChangeAspect="1"/>
          </p:cNvPicPr>
          <p:nvPr/>
        </p:nvPicPr>
        <p:blipFill>
          <a:blip r:embed="rId4"/>
          <a:stretch>
            <a:fillRect/>
          </a:stretch>
        </p:blipFill>
        <p:spPr>
          <a:xfrm>
            <a:off x="8281039" y="5115795"/>
            <a:ext cx="928688" cy="571500"/>
          </a:xfrm>
          <a:prstGeom prst="rect">
            <a:avLst/>
          </a:prstGeom>
        </p:spPr>
      </p:pic>
      <p:pic>
        <p:nvPicPr>
          <p:cNvPr id="9" name="Billede 8" descr="Et billede, der indeholder tøj, fodtøj, sko, sneakers&#10;&#10;Automatisk genereret beskrivelse">
            <a:extLst>
              <a:ext uri="{FF2B5EF4-FFF2-40B4-BE49-F238E27FC236}">
                <a16:creationId xmlns:a16="http://schemas.microsoft.com/office/drawing/2014/main" id="{5EF5C961-4C90-F09D-CFE5-2C8D00C7A1FF}"/>
              </a:ext>
            </a:extLst>
          </p:cNvPr>
          <p:cNvPicPr>
            <a:picLocks noChangeAspect="1"/>
          </p:cNvPicPr>
          <p:nvPr/>
        </p:nvPicPr>
        <p:blipFill>
          <a:blip r:embed="rId5"/>
          <a:stretch>
            <a:fillRect/>
          </a:stretch>
        </p:blipFill>
        <p:spPr>
          <a:xfrm>
            <a:off x="10002975" y="5115795"/>
            <a:ext cx="1211764" cy="937097"/>
          </a:xfrm>
          <a:prstGeom prst="rect">
            <a:avLst/>
          </a:prstGeom>
        </p:spPr>
      </p:pic>
    </p:spTree>
    <p:extLst>
      <p:ext uri="{BB962C8B-B14F-4D97-AF65-F5344CB8AC3E}">
        <p14:creationId xmlns:p14="http://schemas.microsoft.com/office/powerpoint/2010/main" val="3210406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el 1">
            <a:extLst>
              <a:ext uri="{FF2B5EF4-FFF2-40B4-BE49-F238E27FC236}">
                <a16:creationId xmlns:a16="http://schemas.microsoft.com/office/drawing/2014/main" id="{FD15733B-702E-9182-173D-935FC9B86780}"/>
              </a:ext>
            </a:extLst>
          </p:cNvPr>
          <p:cNvSpPr>
            <a:spLocks noGrp="1"/>
          </p:cNvSpPr>
          <p:nvPr>
            <p:ph type="title"/>
          </p:nvPr>
        </p:nvSpPr>
        <p:spPr>
          <a:xfrm>
            <a:off x="578682" y="850741"/>
            <a:ext cx="11029616" cy="1188720"/>
          </a:xfrm>
        </p:spPr>
        <p:txBody>
          <a:bodyPr>
            <a:normAutofit fontScale="90000"/>
          </a:bodyPr>
          <a:lstStyle/>
          <a:p>
            <a:r>
              <a:rPr lang="da-DK" dirty="0">
                <a:solidFill>
                  <a:schemeClr val="tx1">
                    <a:lumMod val="85000"/>
                    <a:lumOff val="15000"/>
                  </a:schemeClr>
                </a:solidFill>
              </a:rPr>
              <a:t>Hør nu gode forklaringer: </a:t>
            </a:r>
            <a:br>
              <a:rPr lang="da-DK" dirty="0">
                <a:solidFill>
                  <a:schemeClr val="tx1">
                    <a:lumMod val="85000"/>
                    <a:lumOff val="15000"/>
                  </a:schemeClr>
                </a:solidFill>
              </a:rPr>
            </a:br>
            <a:r>
              <a:rPr lang="da-DK" dirty="0">
                <a:solidFill>
                  <a:schemeClr val="tx1">
                    <a:lumMod val="85000"/>
                    <a:lumOff val="15000"/>
                  </a:schemeClr>
                </a:solidFill>
              </a:rPr>
              <a:t>Algoritmer og </a:t>
            </a:r>
            <a:r>
              <a:rPr lang="da-DK" dirty="0" err="1">
                <a:solidFill>
                  <a:schemeClr val="tx1">
                    <a:lumMod val="85000"/>
                    <a:lumOff val="15000"/>
                  </a:schemeClr>
                </a:solidFill>
              </a:rPr>
              <a:t>some</a:t>
            </a:r>
            <a:r>
              <a:rPr lang="da-DK" dirty="0">
                <a:solidFill>
                  <a:schemeClr val="tx1">
                    <a:lumMod val="85000"/>
                    <a:lumOff val="15000"/>
                  </a:schemeClr>
                </a:solidFill>
              </a:rPr>
              <a:t>? </a:t>
            </a:r>
          </a:p>
        </p:txBody>
      </p:sp>
      <p:sp>
        <p:nvSpPr>
          <p:cNvPr id="11" name="Rectangle 10">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3" name="Rectangle 12">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5" name="Rectangle 14">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graphicFrame>
        <p:nvGraphicFramePr>
          <p:cNvPr id="5" name="Pladsholder til indhold 2">
            <a:extLst>
              <a:ext uri="{FF2B5EF4-FFF2-40B4-BE49-F238E27FC236}">
                <a16:creationId xmlns:a16="http://schemas.microsoft.com/office/drawing/2014/main" id="{759C1D87-C55A-C6E1-6803-561CB5CF67C5}"/>
              </a:ext>
            </a:extLst>
          </p:cNvPr>
          <p:cNvGraphicFramePr>
            <a:graphicFrameLocks noGrp="1"/>
          </p:cNvGraphicFramePr>
          <p:nvPr>
            <p:ph idx="1"/>
            <p:extLst>
              <p:ext uri="{D42A27DB-BD31-4B8C-83A1-F6EECF244321}">
                <p14:modId xmlns:p14="http://schemas.microsoft.com/office/powerpoint/2010/main" val="2067310656"/>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585614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DividendVTI">
  <a:themeElements>
    <a:clrScheme name="AnalogousFromRegularSeed_2SEEDS">
      <a:dk1>
        <a:srgbClr val="000000"/>
      </a:dk1>
      <a:lt1>
        <a:srgbClr val="FFFFFF"/>
      </a:lt1>
      <a:dk2>
        <a:srgbClr val="3D2229"/>
      </a:dk2>
      <a:lt2>
        <a:srgbClr val="E2E5E8"/>
      </a:lt2>
      <a:accent1>
        <a:srgbClr val="D56A17"/>
      </a:accent1>
      <a:accent2>
        <a:srgbClr val="E72D29"/>
      </a:accent2>
      <a:accent3>
        <a:srgbClr val="B8A221"/>
      </a:accent3>
      <a:accent4>
        <a:srgbClr val="14B4A3"/>
      </a:accent4>
      <a:accent5>
        <a:srgbClr val="29ADE7"/>
      </a:accent5>
      <a:accent6>
        <a:srgbClr val="174CD5"/>
      </a:accent6>
      <a:hlink>
        <a:srgbClr val="3F87BF"/>
      </a:hlink>
      <a:folHlink>
        <a:srgbClr val="7F7F7F"/>
      </a:folHlink>
    </a:clrScheme>
    <a:fontScheme name="Dividend">
      <a:majorFont>
        <a:latin typeface="Univers Condensed"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Univers"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TotalTime>
  <Words>1573</Words>
  <Application>Microsoft Macintosh PowerPoint</Application>
  <PresentationFormat>Widescreen</PresentationFormat>
  <Paragraphs>50</Paragraphs>
  <Slides>12</Slides>
  <Notes>1</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12</vt:i4>
      </vt:variant>
    </vt:vector>
  </HeadingPairs>
  <TitlesOfParts>
    <vt:vector size="18" baseType="lpstr">
      <vt:lpstr>Calibri</vt:lpstr>
      <vt:lpstr>Gill Sans MT</vt:lpstr>
      <vt:lpstr>Univers</vt:lpstr>
      <vt:lpstr>Univers Condensed</vt:lpstr>
      <vt:lpstr>Wingdings 2</vt:lpstr>
      <vt:lpstr>DividendVTI</vt:lpstr>
      <vt:lpstr>Kodeord ift. elevers viden om algoritmer...</vt:lpstr>
      <vt:lpstr>Hvad er algoritmer?  Hvad gør de?  Hvad kan de?  Hvor er de?</vt:lpstr>
      <vt:lpstr>Hvad er en algoritme?</vt:lpstr>
      <vt:lpstr>Algoritmer i hverdagen</vt:lpstr>
      <vt:lpstr>Algoritmer i hverdagen</vt:lpstr>
      <vt:lpstr>Algoritmer i computere, telefoner og apps</vt:lpstr>
      <vt:lpstr>Kort opsamling: Hvad gør en algoritme?  1) Data kommer ind via instruktioner/informationer  2) Algoritmen bruger instruktioner og sorterer indholdet i en bestemt rækkefølge  3) Resultatet kommer frem</vt:lpstr>
      <vt:lpstr>Kan algoritmer tænke?</vt:lpstr>
      <vt:lpstr>Hør nu gode forklaringer:  Algoritmer og some? </vt:lpstr>
      <vt:lpstr>Some høster data fra din profil</vt:lpstr>
      <vt:lpstr>Algoritmens sprog er koder</vt:lpstr>
      <vt:lpstr>Algoritmer påvirker vores hverdag – har det konsekvenser?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Hvad er algoritmer? </dc:title>
  <dc:creator>Forfatter</dc:creator>
  <cp:lastModifiedBy>Forfatter</cp:lastModifiedBy>
  <cp:revision>10</cp:revision>
  <dcterms:created xsi:type="dcterms:W3CDTF">2024-08-16T08:28:14Z</dcterms:created>
  <dcterms:modified xsi:type="dcterms:W3CDTF">2024-08-16T11:22:28Z</dcterms:modified>
</cp:coreProperties>
</file>