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8" r:id="rId7"/>
    <p:sldId id="263" r:id="rId8"/>
    <p:sldId id="264" r:id="rId9"/>
    <p:sldId id="276" r:id="rId10"/>
    <p:sldId id="275" r:id="rId11"/>
    <p:sldId id="273" r:id="rId12"/>
    <p:sldId id="278" r:id="rId13"/>
    <p:sldId id="274" r:id="rId14"/>
    <p:sldId id="277" r:id="rId15"/>
    <p:sldId id="267" r:id="rId16"/>
    <p:sldId id="269" r:id="rId17"/>
    <p:sldId id="270" r:id="rId18"/>
    <p:sldId id="272" r:id="rId19"/>
  </p:sldIdLst>
  <p:sldSz cx="18288000" cy="10287000"/>
  <p:notesSz cx="6858000" cy="9144000"/>
  <p:embeddedFontLs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Open Sans Bold" panose="020B0806030504020204" pitchFamily="34" charset="0"/>
      <p:regular r:id="rId25"/>
      <p:bold r:id="rId26"/>
    </p:embeddedFont>
    <p:embeddedFont>
      <p:font typeface="Playfair Display" panose="00000500000000000000" pitchFamily="2" charset="0"/>
      <p:regular r:id="rId27"/>
      <p:bold r:id="rId28"/>
      <p:italic r:id="rId29"/>
      <p:boldItalic r:id="rId30"/>
    </p:embeddedFont>
    <p:embeddedFont>
      <p:font typeface="Playfair Display Bold" panose="00000800000000000000" pitchFamily="2" charset="0"/>
      <p:regular r:id="rId31"/>
      <p:bold r:id="rId32"/>
    </p:embeddedFont>
    <p:embeddedFont>
      <p:font typeface="Public Sans Bold" panose="020B0604020202020204" charset="0"/>
      <p:regular r:id="rId33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0C10E2-EEF2-23C5-508F-37E06EA2050B}" v="42" dt="2026-02-02T09:45:38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25" autoAdjust="0"/>
    <p:restoredTop sz="95591" autoAdjust="0"/>
  </p:normalViewPr>
  <p:slideViewPr>
    <p:cSldViewPr>
      <p:cViewPr varScale="1">
        <p:scale>
          <a:sx n="70" d="100"/>
          <a:sy n="70" d="100"/>
        </p:scale>
        <p:origin x="6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9" Type="http://schemas.microsoft.com/office/2016/11/relationships/changesInfo" Target="changesInfos/changesInfo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tte Vejby Schou" userId="S::disc_ucn.dk#ext#@aarhusuniversitet.onmicrosoft.com::d5faff80-c37d-4725-a4b9-2ea93de62951" providerId="AD" clId="Web-{CB0C10E2-EEF2-23C5-508F-37E06EA2050B}"/>
    <pc:docChg chg="modSld">
      <pc:chgData name="Ditte Vejby Schou" userId="S::disc_ucn.dk#ext#@aarhusuniversitet.onmicrosoft.com::d5faff80-c37d-4725-a4b9-2ea93de62951" providerId="AD" clId="Web-{CB0C10E2-EEF2-23C5-508F-37E06EA2050B}" dt="2026-02-02T11:49:33.094" v="38"/>
      <pc:docMkLst>
        <pc:docMk/>
      </pc:docMkLst>
      <pc:sldChg chg="modSp modNotes">
        <pc:chgData name="Ditte Vejby Schou" userId="S::disc_ucn.dk#ext#@aarhusuniversitet.onmicrosoft.com::d5faff80-c37d-4725-a4b9-2ea93de62951" providerId="AD" clId="Web-{CB0C10E2-EEF2-23C5-508F-37E06EA2050B}" dt="2026-02-02T09:44:27.487" v="20"/>
        <pc:sldMkLst>
          <pc:docMk/>
          <pc:sldMk cId="0" sldId="258"/>
        </pc:sldMkLst>
        <pc:spChg chg="mod">
          <ac:chgData name="Ditte Vejby Schou" userId="S::disc_ucn.dk#ext#@aarhusuniversitet.onmicrosoft.com::d5faff80-c37d-4725-a4b9-2ea93de62951" providerId="AD" clId="Web-{CB0C10E2-EEF2-23C5-508F-37E06EA2050B}" dt="2026-02-02T09:41:27.799" v="2" actId="20577"/>
          <ac:spMkLst>
            <pc:docMk/>
            <pc:sldMk cId="0" sldId="258"/>
            <ac:spMk id="4" creationId="{00000000-0000-0000-0000-000000000000}"/>
          </ac:spMkLst>
        </pc:spChg>
      </pc:sldChg>
      <pc:sldChg chg="modSp">
        <pc:chgData name="Ditte Vejby Schou" userId="S::disc_ucn.dk#ext#@aarhusuniversitet.onmicrosoft.com::d5faff80-c37d-4725-a4b9-2ea93de62951" providerId="AD" clId="Web-{CB0C10E2-EEF2-23C5-508F-37E06EA2050B}" dt="2026-02-02T09:41:48.674" v="7" actId="20577"/>
        <pc:sldMkLst>
          <pc:docMk/>
          <pc:sldMk cId="0" sldId="264"/>
        </pc:sldMkLst>
        <pc:spChg chg="mod">
          <ac:chgData name="Ditte Vejby Schou" userId="S::disc_ucn.dk#ext#@aarhusuniversitet.onmicrosoft.com::d5faff80-c37d-4725-a4b9-2ea93de62951" providerId="AD" clId="Web-{CB0C10E2-EEF2-23C5-508F-37E06EA2050B}" dt="2026-02-02T09:41:48.674" v="7" actId="20577"/>
          <ac:spMkLst>
            <pc:docMk/>
            <pc:sldMk cId="0" sldId="264"/>
            <ac:spMk id="5" creationId="{00000000-0000-0000-0000-000000000000}"/>
          </ac:spMkLst>
        </pc:spChg>
      </pc:sldChg>
      <pc:sldChg chg="modNotes">
        <pc:chgData name="Ditte Vejby Schou" userId="S::disc_ucn.dk#ext#@aarhusuniversitet.onmicrosoft.com::d5faff80-c37d-4725-a4b9-2ea93de62951" providerId="AD" clId="Web-{CB0C10E2-EEF2-23C5-508F-37E06EA2050B}" dt="2026-02-02T09:44:15.674" v="19"/>
        <pc:sldMkLst>
          <pc:docMk/>
          <pc:sldMk cId="0" sldId="267"/>
        </pc:sldMkLst>
      </pc:sldChg>
      <pc:sldChg chg="modNotes">
        <pc:chgData name="Ditte Vejby Schou" userId="S::disc_ucn.dk#ext#@aarhusuniversitet.onmicrosoft.com::d5faff80-c37d-4725-a4b9-2ea93de62951" providerId="AD" clId="Web-{CB0C10E2-EEF2-23C5-508F-37E06EA2050B}" dt="2026-02-02T09:45:33.955" v="24"/>
        <pc:sldMkLst>
          <pc:docMk/>
          <pc:sldMk cId="0" sldId="270"/>
        </pc:sldMkLst>
      </pc:sldChg>
      <pc:sldChg chg="modNotes">
        <pc:chgData name="Ditte Vejby Schou" userId="S::disc_ucn.dk#ext#@aarhusuniversitet.onmicrosoft.com::d5faff80-c37d-4725-a4b9-2ea93de62951" providerId="AD" clId="Web-{CB0C10E2-EEF2-23C5-508F-37E06EA2050B}" dt="2026-02-02T09:45:49.143" v="27"/>
        <pc:sldMkLst>
          <pc:docMk/>
          <pc:sldMk cId="0" sldId="272"/>
        </pc:sldMkLst>
      </pc:sldChg>
      <pc:sldChg chg="modSp">
        <pc:chgData name="Ditte Vejby Schou" userId="S::disc_ucn.dk#ext#@aarhusuniversitet.onmicrosoft.com::d5faff80-c37d-4725-a4b9-2ea93de62951" providerId="AD" clId="Web-{CB0C10E2-EEF2-23C5-508F-37E06EA2050B}" dt="2026-02-02T09:42:44.174" v="18" actId="20577"/>
        <pc:sldMkLst>
          <pc:docMk/>
          <pc:sldMk cId="1653425241" sldId="275"/>
        </pc:sldMkLst>
        <pc:spChg chg="mod">
          <ac:chgData name="Ditte Vejby Schou" userId="S::disc_ucn.dk#ext#@aarhusuniversitet.onmicrosoft.com::d5faff80-c37d-4725-a4b9-2ea93de62951" providerId="AD" clId="Web-{CB0C10E2-EEF2-23C5-508F-37E06EA2050B}" dt="2026-02-02T09:42:44.174" v="18" actId="20577"/>
          <ac:spMkLst>
            <pc:docMk/>
            <pc:sldMk cId="1653425241" sldId="275"/>
            <ac:spMk id="5" creationId="{00000000-0000-0000-0000-000000000000}"/>
          </ac:spMkLst>
        </pc:spChg>
      </pc:sldChg>
      <pc:sldChg chg="modSp">
        <pc:chgData name="Ditte Vejby Schou" userId="S::disc_ucn.dk#ext#@aarhusuniversitet.onmicrosoft.com::d5faff80-c37d-4725-a4b9-2ea93de62951" providerId="AD" clId="Web-{CB0C10E2-EEF2-23C5-508F-37E06EA2050B}" dt="2026-02-02T09:42:07.627" v="9" actId="20577"/>
        <pc:sldMkLst>
          <pc:docMk/>
          <pc:sldMk cId="2615784158" sldId="276"/>
        </pc:sldMkLst>
        <pc:spChg chg="mod">
          <ac:chgData name="Ditte Vejby Schou" userId="S::disc_ucn.dk#ext#@aarhusuniversitet.onmicrosoft.com::d5faff80-c37d-4725-a4b9-2ea93de62951" providerId="AD" clId="Web-{CB0C10E2-EEF2-23C5-508F-37E06EA2050B}" dt="2026-02-02T09:42:07.627" v="9" actId="20577"/>
          <ac:spMkLst>
            <pc:docMk/>
            <pc:sldMk cId="2615784158" sldId="276"/>
            <ac:spMk id="5" creationId="{00000000-0000-0000-0000-000000000000}"/>
          </ac:spMkLst>
        </pc:spChg>
      </pc:sldChg>
      <pc:sldChg chg="modNotes">
        <pc:chgData name="Ditte Vejby Schou" userId="S::disc_ucn.dk#ext#@aarhusuniversitet.onmicrosoft.com::d5faff80-c37d-4725-a4b9-2ea93de62951" providerId="AD" clId="Web-{CB0C10E2-EEF2-23C5-508F-37E06EA2050B}" dt="2026-02-02T11:49:33.094" v="38"/>
        <pc:sldMkLst>
          <pc:docMk/>
          <pc:sldMk cId="3855352469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02.02.2026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xn--dataforstelse-xfb.dk/undervisningsforloeb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595603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 err="1"/>
              <a:t>Spilleregler</a:t>
            </a:r>
            <a:r>
              <a:rPr lang="en-US" dirty="0"/>
              <a:t>: </a:t>
            </a:r>
            <a:r>
              <a:rPr lang="en-US" dirty="0" err="1"/>
              <a:t>Dialogkort</a:t>
            </a:r>
            <a:r>
              <a:rPr lang="en-US" dirty="0"/>
              <a:t> </a:t>
            </a:r>
            <a:r>
              <a:rPr lang="en-US" dirty="0" err="1"/>
              <a:t>bruges</a:t>
            </a:r>
            <a:r>
              <a:rPr lang="en-US" dirty="0"/>
              <a:t> alla quiz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byt</a:t>
            </a:r>
            <a:r>
              <a:rPr lang="en-US" dirty="0"/>
              <a:t>. Alle </a:t>
            </a:r>
            <a:r>
              <a:rPr lang="en-US" dirty="0" err="1"/>
              <a:t>elever</a:t>
            </a:r>
            <a:r>
              <a:rPr lang="en-US" dirty="0"/>
              <a:t> </a:t>
            </a:r>
            <a:r>
              <a:rPr lang="en-US" dirty="0" err="1"/>
              <a:t>får</a:t>
            </a:r>
            <a:r>
              <a:rPr lang="en-US" dirty="0"/>
              <a:t> et </a:t>
            </a:r>
            <a:r>
              <a:rPr lang="en-US" dirty="0" err="1"/>
              <a:t>kort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flere</a:t>
            </a:r>
            <a:r>
              <a:rPr lang="en-US" dirty="0"/>
              <a:t>. </a:t>
            </a:r>
            <a:r>
              <a:rPr lang="en-US" dirty="0" err="1"/>
              <a:t>Eleverne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</a:t>
            </a:r>
            <a:r>
              <a:rPr lang="en-US" dirty="0" err="1"/>
              <a:t>rundt</a:t>
            </a:r>
            <a:r>
              <a:rPr lang="en-US" dirty="0"/>
              <a:t> </a:t>
            </a:r>
            <a:r>
              <a:rPr lang="en-US" dirty="0" err="1"/>
              <a:t>mellem</a:t>
            </a:r>
            <a:r>
              <a:rPr lang="en-US" dirty="0"/>
              <a:t> </a:t>
            </a:r>
            <a:r>
              <a:rPr lang="en-US" dirty="0" err="1"/>
              <a:t>hinanden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stiller </a:t>
            </a:r>
            <a:r>
              <a:rPr lang="en-US" dirty="0" err="1"/>
              <a:t>hinanden</a:t>
            </a:r>
            <a:r>
              <a:rPr lang="en-US" dirty="0"/>
              <a:t> de </a:t>
            </a:r>
            <a:r>
              <a:rPr lang="en-US" dirty="0" err="1"/>
              <a:t>spørgsmål</a:t>
            </a:r>
            <a:r>
              <a:rPr lang="en-US" dirty="0"/>
              <a:t>/</a:t>
            </a:r>
            <a:r>
              <a:rPr lang="en-US" dirty="0" err="1"/>
              <a:t>små</a:t>
            </a:r>
            <a:r>
              <a:rPr lang="en-US" dirty="0"/>
              <a:t> </a:t>
            </a:r>
            <a:r>
              <a:rPr lang="en-US" dirty="0" err="1"/>
              <a:t>opgaver</a:t>
            </a:r>
            <a:r>
              <a:rPr lang="en-US" dirty="0"/>
              <a:t>, der er </a:t>
            </a:r>
            <a:r>
              <a:rPr lang="en-US" dirty="0" err="1"/>
              <a:t>noteret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kortene</a:t>
            </a:r>
            <a:r>
              <a:rPr lang="en-US" dirty="0"/>
              <a:t>. Når de </a:t>
            </a:r>
            <a:r>
              <a:rPr lang="en-US" dirty="0" err="1"/>
              <a:t>hver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svaret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hinandens</a:t>
            </a:r>
            <a:r>
              <a:rPr lang="en-US" dirty="0"/>
              <a:t> </a:t>
            </a:r>
            <a:r>
              <a:rPr lang="en-US" dirty="0" err="1"/>
              <a:t>spørgsmål</a:t>
            </a:r>
            <a:r>
              <a:rPr lang="en-US" dirty="0"/>
              <a:t>, </a:t>
            </a:r>
            <a:r>
              <a:rPr lang="en-US" dirty="0" err="1"/>
              <a:t>bytter</a:t>
            </a:r>
            <a:r>
              <a:rPr lang="en-US" dirty="0"/>
              <a:t> de </a:t>
            </a:r>
            <a:r>
              <a:rPr lang="en-US" dirty="0" err="1"/>
              <a:t>kort</a:t>
            </a:r>
            <a:r>
              <a:rPr lang="en-US" dirty="0"/>
              <a:t>,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</a:t>
            </a:r>
            <a:r>
              <a:rPr lang="en-US" dirty="0" err="1"/>
              <a:t>videre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anden</a:t>
            </a:r>
            <a:r>
              <a:rPr lang="en-US" dirty="0"/>
              <a:t> elev. </a:t>
            </a:r>
            <a:r>
              <a:rPr lang="en-US" dirty="0" err="1"/>
              <a:t>Processen</a:t>
            </a:r>
            <a:r>
              <a:rPr lang="en-US" dirty="0"/>
              <a:t> </a:t>
            </a:r>
            <a:r>
              <a:rPr lang="en-US" dirty="0" err="1"/>
              <a:t>gentages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en</a:t>
            </a:r>
            <a:r>
              <a:rPr lang="en-US" dirty="0"/>
              <a:t> rum </a:t>
            </a:r>
            <a:r>
              <a:rPr lang="en-US" dirty="0" err="1"/>
              <a:t>tid</a:t>
            </a:r>
            <a:r>
              <a:rPr lang="en-US" dirty="0"/>
              <a:t>. </a:t>
            </a:r>
            <a:r>
              <a:rPr lang="en-US" dirty="0" err="1"/>
              <a:t>Eleverne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komme</a:t>
            </a:r>
            <a:r>
              <a:rPr lang="en-US" dirty="0"/>
              <a:t> op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bytte</a:t>
            </a:r>
            <a:r>
              <a:rPr lang="en-US" dirty="0"/>
              <a:t> </a:t>
            </a:r>
            <a:r>
              <a:rPr lang="en-US" dirty="0" err="1"/>
              <a:t>nogle</a:t>
            </a:r>
            <a:r>
              <a:rPr lang="en-US" dirty="0"/>
              <a:t> </a:t>
            </a:r>
            <a:r>
              <a:rPr lang="en-US" dirty="0" err="1"/>
              <a:t>kort</a:t>
            </a:r>
            <a:r>
              <a:rPr lang="en-US" dirty="0"/>
              <a:t> </a:t>
            </a:r>
            <a:r>
              <a:rPr lang="en-US" dirty="0" err="1"/>
              <a:t>undervejs</a:t>
            </a:r>
            <a:r>
              <a:rPr lang="en-US" dirty="0"/>
              <a:t> I </a:t>
            </a:r>
            <a:r>
              <a:rPr lang="en-US" dirty="0" err="1"/>
              <a:t>aktiviteten</a:t>
            </a:r>
            <a:r>
              <a:rPr lang="en-US" dirty="0"/>
              <a:t>. </a:t>
            </a:r>
            <a:r>
              <a:rPr lang="en-US" dirty="0" err="1"/>
              <a:t>Bemærk</a:t>
            </a:r>
            <a:r>
              <a:rPr lang="en-US" dirty="0"/>
              <a:t>: der er </a:t>
            </a:r>
            <a:r>
              <a:rPr lang="en-US" dirty="0" err="1"/>
              <a:t>kort</a:t>
            </a:r>
            <a:r>
              <a:rPr lang="en-US" dirty="0"/>
              <a:t>,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udfydes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lærere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eleverne</a:t>
            </a:r>
            <a:r>
              <a:rPr lang="en-US" dirty="0"/>
              <a:t>, </a:t>
            </a:r>
            <a:r>
              <a:rPr lang="en-US" dirty="0" err="1"/>
              <a:t>hvis</a:t>
            </a:r>
            <a:r>
              <a:rPr lang="en-US" dirty="0"/>
              <a:t> I </a:t>
            </a:r>
            <a:r>
              <a:rPr lang="en-US" dirty="0" err="1"/>
              <a:t>synes</a:t>
            </a:r>
            <a:r>
              <a:rPr lang="en-US" dirty="0"/>
              <a:t> der mangler </a:t>
            </a:r>
            <a:r>
              <a:rPr lang="en-US" dirty="0" err="1"/>
              <a:t>spørgsmål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andet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det, I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gennemgået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introforløbet</a:t>
            </a:r>
            <a:r>
              <a:rPr lang="en-US" dirty="0"/>
              <a:t>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 err="1"/>
              <a:t>Plakat</a:t>
            </a:r>
            <a:r>
              <a:rPr lang="en-US" dirty="0"/>
              <a:t>, der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hænge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klassen</a:t>
            </a:r>
            <a:r>
              <a:rPr lang="en-US" dirty="0"/>
              <a:t>. Se </a:t>
            </a:r>
            <a:r>
              <a:rPr lang="en-US" dirty="0" err="1"/>
              <a:t>også</a:t>
            </a:r>
            <a:r>
              <a:rPr lang="en-US" dirty="0"/>
              <a:t> </a:t>
            </a:r>
            <a:r>
              <a:rPr lang="en-US" dirty="0" err="1"/>
              <a:t>introducerende</a:t>
            </a:r>
            <a:r>
              <a:rPr lang="en-US" dirty="0"/>
              <a:t> video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forklarer</a:t>
            </a:r>
            <a:r>
              <a:rPr lang="en-US" dirty="0"/>
              <a:t> </a:t>
            </a:r>
            <a:r>
              <a:rPr lang="en-US" dirty="0" err="1"/>
              <a:t>modellen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Anne </a:t>
            </a:r>
            <a:r>
              <a:rPr lang="en-US" dirty="0" err="1"/>
              <a:t>gennemgår</a:t>
            </a:r>
            <a:r>
              <a:rPr lang="en-US" dirty="0"/>
              <a:t> </a:t>
            </a:r>
            <a:r>
              <a:rPr lang="en-US" dirty="0" err="1"/>
              <a:t>dagen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8min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991991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464223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Samme </a:t>
            </a:r>
            <a:r>
              <a:rPr lang="en-US" dirty="0" err="1"/>
              <a:t>grupper</a:t>
            </a:r>
            <a:r>
              <a:rPr lang="en-US" dirty="0"/>
              <a:t>, </a:t>
            </a:r>
            <a:r>
              <a:rPr lang="en-US" dirty="0" err="1"/>
              <a:t>fjern</a:t>
            </a:r>
            <a:r>
              <a:rPr lang="en-US" dirty="0"/>
              <a:t> 8 stik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hver</a:t>
            </a:r>
            <a:r>
              <a:rPr lang="en-US" dirty="0"/>
              <a:t> </a:t>
            </a:r>
            <a:r>
              <a:rPr lang="en-US" dirty="0" err="1"/>
              <a:t>gruppe</a:t>
            </a:r>
            <a:r>
              <a:rPr lang="en-US" dirty="0"/>
              <a:t>, </a:t>
            </a:r>
            <a:r>
              <a:rPr lang="en-US" dirty="0" err="1"/>
              <a:t>så</a:t>
            </a:r>
            <a:r>
              <a:rPr lang="en-US" dirty="0"/>
              <a:t> det </a:t>
            </a:r>
            <a:r>
              <a:rPr lang="en-US" dirty="0" err="1"/>
              <a:t>bliver</a:t>
            </a:r>
            <a:r>
              <a:rPr lang="en-US" dirty="0"/>
              <a:t> </a:t>
            </a:r>
            <a:r>
              <a:rPr lang="en-US" dirty="0" err="1"/>
              <a:t>sværere</a:t>
            </a:r>
            <a:r>
              <a:rPr lang="en-US" dirty="0"/>
              <a:t> at </a:t>
            </a:r>
            <a:r>
              <a:rPr lang="en-US" dirty="0" err="1"/>
              <a:t>vælge</a:t>
            </a:r>
            <a:r>
              <a:rPr lang="en-US" dirty="0"/>
              <a:t> de </a:t>
            </a:r>
            <a:r>
              <a:rPr lang="en-US" dirty="0" err="1"/>
              <a:t>lette</a:t>
            </a:r>
            <a:r>
              <a:rPr lang="en-US"/>
              <a:t> data. </a:t>
            </a:r>
            <a:endParaRPr lang="da-DK"/>
          </a:p>
          <a:p>
            <a:r>
              <a:rPr lang="en-US"/>
              <a:t> </a:t>
            </a:r>
          </a:p>
          <a:p>
            <a:r>
              <a:rPr lang="en-US"/>
              <a:t>Byg et socialt medie. Hvilke data vil I (som er producenter) høste fra jeres brugere for at kunne bygge jeres medie? </a:t>
            </a:r>
          </a:p>
          <a:p>
            <a:r>
              <a:rPr lang="en-US"/>
              <a:t>I skal vælge, hvilke features jeres sociale medie skal have: </a:t>
            </a:r>
            <a:r>
              <a:rPr lang="en-US" u="sng">
                <a:hlinkClick r:id="rId3"/>
              </a:rPr>
              <a:t>https://xn--dataforstelse-xfb.dk/undervisningsforloeb/</a:t>
            </a:r>
            <a:r>
              <a:rPr lang="en-US"/>
              <a:t> </a:t>
            </a:r>
          </a:p>
          <a:p>
            <a:r>
              <a:rPr lang="en-US"/>
              <a:t> </a:t>
            </a:r>
          </a:p>
          <a:p>
            <a:r>
              <a:rPr lang="en-US"/>
              <a:t>Niveau af datahøst 1-4: </a:t>
            </a:r>
          </a:p>
          <a:p>
            <a:r>
              <a:rPr lang="en-US"/>
              <a:t>Niveau 1: Producenten og brugeren selv har adgang til de data </a:t>
            </a:r>
          </a:p>
          <a:p>
            <a:r>
              <a:rPr lang="en-US"/>
              <a:t>Niveau 2: Producenten + producenten må videresælge de data til andre firmaer </a:t>
            </a:r>
          </a:p>
          <a:p>
            <a:r>
              <a:rPr lang="en-US"/>
              <a:t>Niveau 3: Producenten må få adgang til venner og venners data </a:t>
            </a:r>
          </a:p>
          <a:p>
            <a:r>
              <a:rPr lang="en-US"/>
              <a:t>Niveau 4: Fuld offentlighed – alle får adgang til de data. </a:t>
            </a:r>
          </a:p>
          <a:p>
            <a:r>
              <a:rPr lang="en-US"/>
              <a:t> 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676199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ataforst&#229;else.dk/undervisningsforloeb/#datafis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forst&#229;else.dk/undervisningsforloeb/#datafis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fdp.dk/wp-content/uploads/2024/09/Online-med-Anders_2024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ataforst&#229;else.dk/undervisningsforloeb/#datafisk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forst&#229;else.dk/undervisningsforloeb/#datafis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25" y="0"/>
            <a:ext cx="18288000" cy="10287000"/>
            <a:chOff x="0" y="0"/>
            <a:chExt cx="13239462" cy="74471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39462" cy="7447197"/>
            </a:xfrm>
            <a:custGeom>
              <a:avLst/>
              <a:gdLst/>
              <a:ahLst/>
              <a:cxnLst/>
              <a:rect l="l" t="t" r="r" b="b"/>
              <a:pathLst>
                <a:path w="13239462" h="7447197">
                  <a:moveTo>
                    <a:pt x="0" y="0"/>
                  </a:moveTo>
                  <a:lnTo>
                    <a:pt x="0" y="7447197"/>
                  </a:lnTo>
                  <a:lnTo>
                    <a:pt x="13239462" y="7447197"/>
                  </a:lnTo>
                  <a:lnTo>
                    <a:pt x="13239462" y="0"/>
                  </a:lnTo>
                  <a:lnTo>
                    <a:pt x="0" y="0"/>
                  </a:lnTo>
                  <a:close/>
                  <a:moveTo>
                    <a:pt x="13178501" y="7386237"/>
                  </a:moveTo>
                  <a:lnTo>
                    <a:pt x="59690" y="7386237"/>
                  </a:lnTo>
                  <a:lnTo>
                    <a:pt x="59690" y="59690"/>
                  </a:lnTo>
                  <a:lnTo>
                    <a:pt x="13178501" y="59690"/>
                  </a:lnTo>
                  <a:lnTo>
                    <a:pt x="13178501" y="7386237"/>
                  </a:lnTo>
                  <a:close/>
                </a:path>
              </a:pathLst>
            </a:custGeom>
            <a:solidFill>
              <a:srgbClr val="EFEEE7"/>
            </a:solid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4" name="AutoShape 4"/>
          <p:cNvSpPr/>
          <p:nvPr/>
        </p:nvSpPr>
        <p:spPr>
          <a:xfrm flipV="1">
            <a:off x="1028706" y="4514765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5" name="Freeform 5"/>
          <p:cNvSpPr/>
          <p:nvPr/>
        </p:nvSpPr>
        <p:spPr>
          <a:xfrm>
            <a:off x="42072" y="8164846"/>
            <a:ext cx="7704473" cy="2154042"/>
          </a:xfrm>
          <a:custGeom>
            <a:avLst/>
            <a:gdLst/>
            <a:ahLst/>
            <a:cxnLst/>
            <a:rect l="l" t="t" r="r" b="b"/>
            <a:pathLst>
              <a:path w="7704473" h="2154042">
                <a:moveTo>
                  <a:pt x="0" y="0"/>
                </a:moveTo>
                <a:lnTo>
                  <a:pt x="7704473" y="0"/>
                </a:lnTo>
                <a:lnTo>
                  <a:pt x="7704473" y="2154042"/>
                </a:lnTo>
                <a:lnTo>
                  <a:pt x="0" y="21540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6" name="Freeform 6"/>
          <p:cNvSpPr/>
          <p:nvPr/>
        </p:nvSpPr>
        <p:spPr>
          <a:xfrm>
            <a:off x="10820401" y="2896009"/>
            <a:ext cx="7010400" cy="7009582"/>
          </a:xfrm>
          <a:custGeom>
            <a:avLst/>
            <a:gdLst/>
            <a:ahLst/>
            <a:cxnLst/>
            <a:rect l="l" t="t" r="r" b="b"/>
            <a:pathLst>
              <a:path w="5971981" h="5991626">
                <a:moveTo>
                  <a:pt x="0" y="0"/>
                </a:moveTo>
                <a:lnTo>
                  <a:pt x="5971981" y="0"/>
                </a:lnTo>
                <a:lnTo>
                  <a:pt x="5971981" y="5991626"/>
                </a:lnTo>
                <a:lnTo>
                  <a:pt x="0" y="59916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7" name="TextBox 7"/>
          <p:cNvSpPr txBox="1"/>
          <p:nvPr/>
        </p:nvSpPr>
        <p:spPr>
          <a:xfrm>
            <a:off x="1006882" y="4690692"/>
            <a:ext cx="16230600" cy="2344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92"/>
              </a:lnSpc>
            </a:pPr>
            <a:r>
              <a:rPr lang="en-US" sz="2914" b="1" spc="661" dirty="0">
                <a:solidFill>
                  <a:srgbClr val="71A1A8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ANNE BIRK-ELLEGREN</a:t>
            </a:r>
          </a:p>
          <a:p>
            <a:pPr>
              <a:lnSpc>
                <a:spcPts val="4692"/>
              </a:lnSpc>
            </a:pPr>
            <a:r>
              <a:rPr lang="en-US" sz="2914" b="1" spc="661" dirty="0">
                <a:solidFill>
                  <a:srgbClr val="71A1A8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TINA HEJSEL</a:t>
            </a:r>
          </a:p>
          <a:p>
            <a:pPr>
              <a:lnSpc>
                <a:spcPts val="4692"/>
              </a:lnSpc>
            </a:pPr>
            <a:r>
              <a:rPr lang="en-US" sz="2914" b="1" spc="661" dirty="0">
                <a:solidFill>
                  <a:srgbClr val="71A1A8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LISE DISSING MØLLER</a:t>
            </a:r>
          </a:p>
          <a:p>
            <a:pPr algn="l">
              <a:lnSpc>
                <a:spcPts val="4692"/>
              </a:lnSpc>
            </a:pPr>
            <a:r>
              <a:rPr lang="en-US" sz="2914" b="1" spc="661" dirty="0">
                <a:solidFill>
                  <a:srgbClr val="71A1A8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DITTE VEJBY SCHOU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07860" y="1367013"/>
            <a:ext cx="16751226" cy="2583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80"/>
              </a:lnSpc>
            </a:pPr>
            <a:r>
              <a:rPr lang="en-US" sz="6000" b="1" spc="40" dirty="0" err="1">
                <a:solidFill>
                  <a:srgbClr val="2B2C3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Introforløb</a:t>
            </a:r>
            <a:r>
              <a:rPr lang="en-US" sz="6000" b="1" spc="40" dirty="0">
                <a:solidFill>
                  <a:srgbClr val="2B2C3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: Har du </a:t>
            </a:r>
            <a:r>
              <a:rPr lang="en-US" sz="6000" b="1" spc="40" dirty="0" err="1">
                <a:solidFill>
                  <a:srgbClr val="2B2C3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styr</a:t>
            </a:r>
            <a:r>
              <a:rPr lang="en-US" sz="6000" b="1" spc="40" dirty="0">
                <a:solidFill>
                  <a:srgbClr val="2B2C3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 </a:t>
            </a:r>
            <a:r>
              <a:rPr lang="en-US" sz="6000" b="1" spc="40" dirty="0" err="1">
                <a:solidFill>
                  <a:srgbClr val="2B2C3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på</a:t>
            </a:r>
            <a:r>
              <a:rPr lang="en-US" sz="6000" b="1" spc="40" dirty="0">
                <a:solidFill>
                  <a:srgbClr val="2B2C3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 dine data </a:t>
            </a:r>
            <a:r>
              <a:rPr lang="en-US" sz="6000" b="1" spc="40" dirty="0" err="1">
                <a:solidFill>
                  <a:srgbClr val="2B2C3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på</a:t>
            </a:r>
            <a:r>
              <a:rPr lang="en-US" sz="6000" b="1" spc="40" dirty="0">
                <a:solidFill>
                  <a:srgbClr val="2B2C3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 </a:t>
            </a:r>
            <a:r>
              <a:rPr lang="en-US" sz="6000" b="1" spc="40" dirty="0" err="1">
                <a:solidFill>
                  <a:srgbClr val="2B2C3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SoMe</a:t>
            </a:r>
            <a:r>
              <a:rPr lang="en-US" sz="6000" b="1" spc="40" dirty="0">
                <a:solidFill>
                  <a:srgbClr val="2B2C3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? </a:t>
            </a:r>
          </a:p>
          <a:p>
            <a:pPr algn="l">
              <a:lnSpc>
                <a:spcPts val="4000"/>
              </a:lnSpc>
            </a:pPr>
            <a:endParaRPr lang="en-US" sz="8000" b="1" spc="40" dirty="0">
              <a:solidFill>
                <a:srgbClr val="2B2C30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  <a:p>
            <a:pPr algn="l">
              <a:lnSpc>
                <a:spcPts val="9500"/>
              </a:lnSpc>
            </a:pPr>
            <a:r>
              <a:rPr lang="en-US" sz="7600" spc="38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TEKIDANSK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1810" y="241854"/>
            <a:ext cx="17584380" cy="9803292"/>
          </a:xfrm>
          <a:custGeom>
            <a:avLst/>
            <a:gdLst/>
            <a:ahLst/>
            <a:cxnLst/>
            <a:rect l="l" t="t" r="r" b="b"/>
            <a:pathLst>
              <a:path w="17584380" h="9803292">
                <a:moveTo>
                  <a:pt x="0" y="0"/>
                </a:moveTo>
                <a:lnTo>
                  <a:pt x="17584380" y="0"/>
                </a:lnTo>
                <a:lnTo>
                  <a:pt x="17584380" y="9803292"/>
                </a:lnTo>
                <a:lnTo>
                  <a:pt x="0" y="98032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1224574C-7C50-800F-89EA-5B137AA5989A}"/>
              </a:ext>
            </a:extLst>
          </p:cNvPr>
          <p:cNvSpPr txBox="1"/>
          <p:nvPr/>
        </p:nvSpPr>
        <p:spPr>
          <a:xfrm>
            <a:off x="533400" y="8440629"/>
            <a:ext cx="58649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/>
              <a:t>3 – Byg et socialt medie</a:t>
            </a:r>
          </a:p>
          <a:p>
            <a:endParaRPr lang="da-DK" sz="1800" dirty="0"/>
          </a:p>
          <a:p>
            <a:r>
              <a:rPr lang="da-DK" sz="1800" dirty="0"/>
              <a:t>Spil: Datafisk</a:t>
            </a:r>
          </a:p>
          <a:p>
            <a:r>
              <a:rPr lang="da-DK" sz="1800" u="sng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https://dataforståelse.dk/undervisningsforloeb/#datafisk</a:t>
            </a:r>
            <a:r>
              <a:rPr lang="da-DK" sz="1800" dirty="0">
                <a:effectLst/>
              </a:rPr>
              <a:t> </a:t>
            </a:r>
            <a:endParaRPr lang="da-DK" sz="1800" dirty="0"/>
          </a:p>
          <a:p>
            <a:endParaRPr lang="da-D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1224574C-7C50-800F-89EA-5B137AA5989A}"/>
              </a:ext>
            </a:extLst>
          </p:cNvPr>
          <p:cNvSpPr txBox="1"/>
          <p:nvPr/>
        </p:nvSpPr>
        <p:spPr>
          <a:xfrm>
            <a:off x="228600" y="8953500"/>
            <a:ext cx="58649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/>
              <a:t>3 – Byg et socialt medie</a:t>
            </a:r>
          </a:p>
          <a:p>
            <a:endParaRPr lang="da-DK" sz="1800" dirty="0"/>
          </a:p>
          <a:p>
            <a:r>
              <a:rPr lang="da-DK" sz="1800" dirty="0"/>
              <a:t>Spil: Datafisk</a:t>
            </a:r>
          </a:p>
          <a:p>
            <a:r>
              <a:rPr lang="da-DK" sz="1800" u="sng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https://dataforståelse.dk/undervisningsforloeb/#datafisk</a:t>
            </a:r>
            <a:r>
              <a:rPr lang="da-DK" sz="1800" dirty="0">
                <a:effectLst/>
              </a:rPr>
              <a:t> </a:t>
            </a:r>
            <a:endParaRPr lang="da-DK" sz="1800" dirty="0"/>
          </a:p>
          <a:p>
            <a:endParaRPr lang="da-DK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4104B1-9B61-3377-A882-015BE6841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6231"/>
            <a:ext cx="6162127" cy="867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3544127C-6301-1815-715D-5F261DA6E477}"/>
              </a:ext>
            </a:extLst>
          </p:cNvPr>
          <p:cNvSpPr txBox="1"/>
          <p:nvPr/>
        </p:nvSpPr>
        <p:spPr>
          <a:xfrm>
            <a:off x="8610600" y="406645"/>
            <a:ext cx="24878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/>
              <a:t>.</a:t>
            </a:r>
          </a:p>
          <a:p>
            <a:endParaRPr lang="da-DK" dirty="0"/>
          </a:p>
        </p:txBody>
      </p:sp>
      <p:pic>
        <p:nvPicPr>
          <p:cNvPr id="5" name="Skærmbillede 2021-11-30 kl. 21.42.26.png" descr="Skærmbillede 2021-11-30 kl. 21.42.26.png">
            <a:extLst>
              <a:ext uri="{FF2B5EF4-FFF2-40B4-BE49-F238E27FC236}">
                <a16:creationId xmlns:a16="http://schemas.microsoft.com/office/drawing/2014/main" id="{3988EBBE-7966-D277-4AD7-99AA751D0D0C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734992" y="259947"/>
            <a:ext cx="6047807" cy="8663073"/>
          </a:xfrm>
          <a:prstGeom prst="rect">
            <a:avLst/>
          </a:prstGeom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E726C3AB-9B1F-1301-91F8-59A48240736D}"/>
              </a:ext>
            </a:extLst>
          </p:cNvPr>
          <p:cNvSpPr txBox="1"/>
          <p:nvPr/>
        </p:nvSpPr>
        <p:spPr>
          <a:xfrm>
            <a:off x="13480772" y="9842387"/>
            <a:ext cx="4840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(se spørgsmål og fremgangsmåde på forrige slide)</a:t>
            </a:r>
          </a:p>
        </p:txBody>
      </p:sp>
    </p:spTree>
    <p:extLst>
      <p:ext uri="{BB962C8B-B14F-4D97-AF65-F5344CB8AC3E}">
        <p14:creationId xmlns:p14="http://schemas.microsoft.com/office/powerpoint/2010/main" val="3544698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7364" y="2816568"/>
            <a:ext cx="9131300" cy="8865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5"/>
              </a:lnSpc>
            </a:pPr>
            <a:r>
              <a:rPr lang="en-US" sz="2550" b="1" spc="12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Undersøgende</a:t>
            </a:r>
            <a:r>
              <a:rPr lang="en-US" sz="2550" b="1" spc="12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550" b="1" spc="12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og</a:t>
            </a:r>
            <a:r>
              <a:rPr lang="en-US" sz="2550" b="1" spc="12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550" b="1" spc="12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skabende</a:t>
            </a:r>
            <a:r>
              <a:rPr lang="en-US" sz="2550" b="1" spc="12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550" b="1" spc="12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aktiviteter</a:t>
            </a:r>
            <a:r>
              <a:rPr lang="en-US" sz="2550" b="1" spc="12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om data, </a:t>
            </a:r>
            <a:r>
              <a:rPr lang="en-US" sz="2550" b="1" spc="12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algoritmer</a:t>
            </a:r>
            <a:r>
              <a:rPr lang="en-US" sz="2550" b="1" spc="12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2550" b="1" spc="12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medier</a:t>
            </a:r>
            <a:r>
              <a:rPr lang="en-US" sz="2550" b="1" spc="12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550" b="1" spc="12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og</a:t>
            </a:r>
            <a:r>
              <a:rPr lang="en-US" sz="2550" b="1" spc="12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550" b="1" spc="12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spil</a:t>
            </a:r>
            <a:endParaRPr lang="en-US" sz="2550" b="1" spc="12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315"/>
              </a:lnSpc>
            </a:pPr>
            <a:endParaRPr lang="en-US" sz="2550" b="1" spc="12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315"/>
              </a:lnSpc>
            </a:pPr>
            <a:r>
              <a:rPr lang="en-US" sz="2550" b="1" spc="12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Delmål</a:t>
            </a:r>
            <a:r>
              <a:rPr lang="en-US" sz="2550" b="1" spc="12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</a:t>
            </a:r>
            <a:br>
              <a:rPr lang="en-US" sz="2550" b="1" spc="12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</a:b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forstå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hvad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algoritme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er,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og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hvad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algoritme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gør</a:t>
            </a:r>
            <a:endParaRPr lang="en-US" sz="2550" spc="12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315"/>
              </a:lnSpc>
            </a:pPr>
            <a:endParaRPr lang="en-US" sz="2550" spc="12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315"/>
              </a:lnSpc>
            </a:pPr>
            <a:r>
              <a:rPr lang="en-US" sz="2550" b="1" spc="12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Delmål</a:t>
            </a:r>
            <a:r>
              <a:rPr lang="en-US" sz="2550" b="1" spc="12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</a:t>
            </a:r>
            <a:br>
              <a:rPr lang="en-US" sz="2550" b="1" spc="12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</a:b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forstå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hvad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data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og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datahøst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er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og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gøre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sig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etiske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overvejelser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herover</a:t>
            </a:r>
            <a:endParaRPr lang="en-US" sz="2550" spc="12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315"/>
              </a:lnSpc>
            </a:pPr>
            <a:endParaRPr lang="en-US" sz="2550" spc="12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50642" lvl="1" indent="-275321" algn="l">
              <a:lnSpc>
                <a:spcPts val="3315"/>
              </a:lnSpc>
              <a:buFont typeface="Arial"/>
              <a:buChar char="•"/>
            </a:pP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Hvad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er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algoritme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  <a:p>
            <a:pPr marL="1101284" lvl="2" indent="-367095" algn="l">
              <a:lnSpc>
                <a:spcPts val="3315"/>
              </a:lnSpc>
              <a:buFont typeface="Arial"/>
              <a:buChar char="⚬"/>
            </a:pP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Faglig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læsning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om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algoritmer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50" b="1" spc="12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ca. 2-3 </a:t>
            </a:r>
            <a:r>
              <a:rPr lang="en-US" sz="2550" b="1" spc="12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lektioner</a:t>
            </a:r>
            <a:endParaRPr lang="en-US" sz="2550" b="1" spc="12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1101284" lvl="2" indent="-367095" algn="l">
              <a:lnSpc>
                <a:spcPts val="3315"/>
              </a:lnSpc>
              <a:buFont typeface="Arial"/>
              <a:buChar char="⚬"/>
            </a:pP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PowerPoint med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informerende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tekster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film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og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aktiviteter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om at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blive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klogere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på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algoritmer</a:t>
            </a:r>
            <a:endParaRPr lang="en-US" sz="2550" spc="12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34189" lvl="2" algn="l">
              <a:lnSpc>
                <a:spcPts val="3315"/>
              </a:lnSpc>
            </a:pPr>
            <a:endParaRPr lang="en-US" sz="2550" b="1" spc="12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550642" lvl="1" indent="-275321" algn="l">
              <a:lnSpc>
                <a:spcPts val="3315"/>
              </a:lnSpc>
              <a:buFont typeface="Arial"/>
              <a:buChar char="•"/>
            </a:pP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Aktivitet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med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dialogkort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om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algoritmer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en-US" sz="2550" b="1" spc="12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ca. 1 </a:t>
            </a:r>
            <a:r>
              <a:rPr lang="en-US" sz="2550" b="1" spc="12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lektion</a:t>
            </a:r>
            <a:endParaRPr lang="en-US" sz="2550" b="1" spc="12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315"/>
              </a:lnSpc>
            </a:pPr>
            <a:endParaRPr lang="en-US" sz="2550" b="1" spc="12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315"/>
              </a:lnSpc>
            </a:pPr>
            <a:endParaRPr lang="en-US" sz="2550" b="1" spc="12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315"/>
              </a:lnSpc>
            </a:pPr>
            <a:endParaRPr lang="en-US" sz="2550" b="1" spc="12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315"/>
              </a:lnSpc>
            </a:pPr>
            <a:endParaRPr lang="en-US" sz="2550" b="1" spc="12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315"/>
              </a:lnSpc>
            </a:pPr>
            <a:endParaRPr lang="en-US" sz="2550" b="1" spc="12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417356" y="667806"/>
            <a:ext cx="1180015" cy="1303229"/>
          </a:xfrm>
          <a:custGeom>
            <a:avLst/>
            <a:gdLst/>
            <a:ahLst/>
            <a:cxnLst/>
            <a:rect l="l" t="t" r="r" b="b"/>
            <a:pathLst>
              <a:path w="1180015" h="1303229">
                <a:moveTo>
                  <a:pt x="0" y="0"/>
                </a:moveTo>
                <a:lnTo>
                  <a:pt x="1180015" y="0"/>
                </a:lnTo>
                <a:lnTo>
                  <a:pt x="1180015" y="1303229"/>
                </a:lnTo>
                <a:lnTo>
                  <a:pt x="0" y="13032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-9144" y="1000125"/>
            <a:ext cx="16214602" cy="970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65"/>
              </a:lnSpc>
              <a:spcBef>
                <a:spcPct val="0"/>
              </a:spcBef>
            </a:pPr>
            <a:r>
              <a:rPr lang="en-US" sz="6050" spc="3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4 - </a:t>
            </a:r>
            <a:r>
              <a:rPr lang="en-US" sz="6050" spc="3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Viden</a:t>
            </a:r>
            <a:r>
              <a:rPr lang="en-US" sz="6050" spc="3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om data </a:t>
            </a:r>
            <a:r>
              <a:rPr lang="en-US" sz="6050" spc="3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og</a:t>
            </a:r>
            <a:r>
              <a:rPr lang="en-US" sz="6050" spc="3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6050" spc="3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algoritmer</a:t>
            </a:r>
            <a:endParaRPr lang="en-US" sz="6050" spc="30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074" name="Picture 2" descr="Free Unordered Chaos illustration and picture">
            <a:extLst>
              <a:ext uri="{FF2B5EF4-FFF2-40B4-BE49-F238E27FC236}">
                <a16:creationId xmlns:a16="http://schemas.microsoft.com/office/drawing/2014/main" id="{98CD8A0D-032B-4914-BE54-417F3E1F4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999" y="2845524"/>
            <a:ext cx="8369665" cy="669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1727" y="269673"/>
            <a:ext cx="7780560" cy="4376565"/>
          </a:xfrm>
          <a:custGeom>
            <a:avLst/>
            <a:gdLst/>
            <a:ahLst/>
            <a:cxnLst/>
            <a:rect l="l" t="t" r="r" b="b"/>
            <a:pathLst>
              <a:path w="7780560" h="4376565">
                <a:moveTo>
                  <a:pt x="0" y="0"/>
                </a:moveTo>
                <a:lnTo>
                  <a:pt x="7780560" y="0"/>
                </a:lnTo>
                <a:lnTo>
                  <a:pt x="7780560" y="4376564"/>
                </a:lnTo>
                <a:lnTo>
                  <a:pt x="0" y="43765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4692384" y="2994569"/>
            <a:ext cx="7709169" cy="4297862"/>
          </a:xfrm>
          <a:custGeom>
            <a:avLst/>
            <a:gdLst/>
            <a:ahLst/>
            <a:cxnLst/>
            <a:rect l="l" t="t" r="r" b="b"/>
            <a:pathLst>
              <a:path w="7709169" h="4297862">
                <a:moveTo>
                  <a:pt x="0" y="0"/>
                </a:moveTo>
                <a:lnTo>
                  <a:pt x="7709169" y="0"/>
                </a:lnTo>
                <a:lnTo>
                  <a:pt x="7709169" y="4297862"/>
                </a:lnTo>
                <a:lnTo>
                  <a:pt x="0" y="42978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Freeform 4"/>
          <p:cNvSpPr/>
          <p:nvPr/>
        </p:nvSpPr>
        <p:spPr>
          <a:xfrm>
            <a:off x="10328605" y="5731235"/>
            <a:ext cx="7648606" cy="4244976"/>
          </a:xfrm>
          <a:custGeom>
            <a:avLst/>
            <a:gdLst/>
            <a:ahLst/>
            <a:cxnLst/>
            <a:rect l="l" t="t" r="r" b="b"/>
            <a:pathLst>
              <a:path w="7648606" h="4244976">
                <a:moveTo>
                  <a:pt x="0" y="0"/>
                </a:moveTo>
                <a:lnTo>
                  <a:pt x="7648606" y="0"/>
                </a:lnTo>
                <a:lnTo>
                  <a:pt x="7648606" y="4244976"/>
                </a:lnTo>
                <a:lnTo>
                  <a:pt x="0" y="42449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7191E39-1048-53B1-5336-B6FC2F05365C}"/>
              </a:ext>
            </a:extLst>
          </p:cNvPr>
          <p:cNvSpPr txBox="1"/>
          <p:nvPr/>
        </p:nvSpPr>
        <p:spPr>
          <a:xfrm>
            <a:off x="953311" y="9085634"/>
            <a:ext cx="7233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(Fagtekster findes i slides (ressource). Se materialelisten)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16177" y="1346638"/>
            <a:ext cx="13075111" cy="8691731"/>
          </a:xfrm>
          <a:custGeom>
            <a:avLst/>
            <a:gdLst/>
            <a:ahLst/>
            <a:cxnLst/>
            <a:rect l="l" t="t" r="r" b="b"/>
            <a:pathLst>
              <a:path w="13075111" h="8691731">
                <a:moveTo>
                  <a:pt x="0" y="0"/>
                </a:moveTo>
                <a:lnTo>
                  <a:pt x="13075111" y="0"/>
                </a:lnTo>
                <a:lnTo>
                  <a:pt x="13075111" y="8691731"/>
                </a:lnTo>
                <a:lnTo>
                  <a:pt x="0" y="86917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0" r="-360"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838200" y="248631"/>
            <a:ext cx="16916399" cy="935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65"/>
              </a:lnSpc>
              <a:spcBef>
                <a:spcPct val="0"/>
              </a:spcBef>
            </a:pPr>
            <a:r>
              <a:rPr lang="en-US" sz="6050" spc="3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Aktivitet</a:t>
            </a:r>
            <a:r>
              <a:rPr lang="en-US" sz="6050" spc="3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med </a:t>
            </a:r>
            <a:r>
              <a:rPr lang="en-US" sz="6050" spc="3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dialogkort</a:t>
            </a:r>
            <a:r>
              <a:rPr lang="en-US" sz="6050" spc="3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om </a:t>
            </a:r>
            <a:r>
              <a:rPr lang="en-US" sz="6050" spc="3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algoritmer</a:t>
            </a:r>
            <a:endParaRPr lang="en-US" sz="6050" spc="30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FE0ECC3F-1C9F-D700-B2C8-CFB9281A37AC}"/>
              </a:ext>
            </a:extLst>
          </p:cNvPr>
          <p:cNvSpPr txBox="1"/>
          <p:nvPr/>
        </p:nvSpPr>
        <p:spPr>
          <a:xfrm>
            <a:off x="274221" y="8568661"/>
            <a:ext cx="2725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/>
              <a:t>(Dialogkort findes som PDF</a:t>
            </a:r>
            <a:r>
              <a:rPr lang="da-DK" dirty="0"/>
              <a:t>-</a:t>
            </a:r>
            <a:r>
              <a:rPr lang="da-DK" sz="1800" dirty="0"/>
              <a:t>fil (ressource). </a:t>
            </a:r>
            <a:br>
              <a:rPr lang="da-DK" sz="1800" dirty="0"/>
            </a:br>
            <a:r>
              <a:rPr lang="da-DK" sz="1800" dirty="0"/>
              <a:t>Se materialelisten)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13239462" cy="74471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39462" cy="7447197"/>
            </a:xfrm>
            <a:custGeom>
              <a:avLst/>
              <a:gdLst/>
              <a:ahLst/>
              <a:cxnLst/>
              <a:rect l="l" t="t" r="r" b="b"/>
              <a:pathLst>
                <a:path w="13239462" h="7447197">
                  <a:moveTo>
                    <a:pt x="0" y="0"/>
                  </a:moveTo>
                  <a:lnTo>
                    <a:pt x="0" y="7447197"/>
                  </a:lnTo>
                  <a:lnTo>
                    <a:pt x="13239462" y="7447197"/>
                  </a:lnTo>
                  <a:lnTo>
                    <a:pt x="13239462" y="0"/>
                  </a:lnTo>
                  <a:lnTo>
                    <a:pt x="0" y="0"/>
                  </a:lnTo>
                  <a:close/>
                  <a:moveTo>
                    <a:pt x="13178501" y="7386237"/>
                  </a:moveTo>
                  <a:lnTo>
                    <a:pt x="59690" y="7386237"/>
                  </a:lnTo>
                  <a:lnTo>
                    <a:pt x="59690" y="59690"/>
                  </a:lnTo>
                  <a:lnTo>
                    <a:pt x="13178501" y="59690"/>
                  </a:lnTo>
                  <a:lnTo>
                    <a:pt x="13178501" y="7386237"/>
                  </a:lnTo>
                  <a:close/>
                </a:path>
              </a:pathLst>
            </a:custGeom>
            <a:solidFill>
              <a:srgbClr val="3B5272"/>
            </a:solid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848910" y="514670"/>
            <a:ext cx="17733709" cy="970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65"/>
              </a:lnSpc>
            </a:pPr>
            <a:r>
              <a:rPr lang="en-US" sz="6050" spc="3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Dataprocesmodel</a:t>
            </a:r>
          </a:p>
        </p:txBody>
      </p:sp>
      <p:sp>
        <p:nvSpPr>
          <p:cNvPr id="5" name="Freeform 5"/>
          <p:cNvSpPr/>
          <p:nvPr/>
        </p:nvSpPr>
        <p:spPr>
          <a:xfrm>
            <a:off x="848910" y="1919051"/>
            <a:ext cx="16590179" cy="7717940"/>
          </a:xfrm>
          <a:custGeom>
            <a:avLst/>
            <a:gdLst/>
            <a:ahLst/>
            <a:cxnLst/>
            <a:rect l="l" t="t" r="r" b="b"/>
            <a:pathLst>
              <a:path w="16590179" h="7717940">
                <a:moveTo>
                  <a:pt x="0" y="0"/>
                </a:moveTo>
                <a:lnTo>
                  <a:pt x="16590180" y="0"/>
                </a:lnTo>
                <a:lnTo>
                  <a:pt x="16590180" y="7717940"/>
                </a:lnTo>
                <a:lnTo>
                  <a:pt x="0" y="77179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6790"/>
            </a:stretch>
          </a:blipFill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ree Media Social Media photo and picture">
            <a:extLst>
              <a:ext uri="{FF2B5EF4-FFF2-40B4-BE49-F238E27FC236}">
                <a16:creationId xmlns:a16="http://schemas.microsoft.com/office/drawing/2014/main" id="{9E66FD7A-7B0D-8C37-6900-C8CFBEAFC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"/>
          <a:stretch>
            <a:fillRect/>
          </a:stretch>
        </p:blipFill>
        <p:spPr bwMode="auto">
          <a:xfrm>
            <a:off x="1" y="10"/>
            <a:ext cx="14504463" cy="10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87528" y="0"/>
            <a:ext cx="10600467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2"/>
          <p:cNvSpPr txBox="1"/>
          <p:nvPr/>
        </p:nvSpPr>
        <p:spPr>
          <a:xfrm>
            <a:off x="11297415" y="547687"/>
            <a:ext cx="5733283" cy="2849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spc="29">
                <a:latin typeface="+mj-lt"/>
                <a:ea typeface="+mj-ea"/>
                <a:cs typeface="+mj-cs"/>
                <a:sym typeface="Playfair Display"/>
              </a:rPr>
              <a:t>Forløbets indhold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972800" y="3186113"/>
            <a:ext cx="6705600" cy="655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6241" lvl="1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ym typeface="Open Sans"/>
              </a:rPr>
              <a:t>1: </a:t>
            </a:r>
            <a:r>
              <a:rPr lang="en-US" sz="2800" dirty="0" err="1">
                <a:sym typeface="Open Sans"/>
              </a:rPr>
              <a:t>Forforståelse</a:t>
            </a:r>
            <a:r>
              <a:rPr lang="en-US" sz="2800" dirty="0">
                <a:sym typeface="Open Sans"/>
              </a:rPr>
              <a:t> - Anders And er online (</a:t>
            </a:r>
            <a:r>
              <a:rPr lang="en-US" sz="2800" dirty="0" err="1">
                <a:sym typeface="Open Sans"/>
              </a:rPr>
              <a:t>Faglig</a:t>
            </a:r>
            <a:r>
              <a:rPr lang="en-US" sz="2800" dirty="0">
                <a:sym typeface="Open Sans"/>
              </a:rPr>
              <a:t> </a:t>
            </a:r>
            <a:r>
              <a:rPr lang="en-US" sz="2800" dirty="0" err="1">
                <a:sym typeface="Open Sans"/>
              </a:rPr>
              <a:t>læsning</a:t>
            </a:r>
            <a:r>
              <a:rPr lang="en-US" sz="2800" dirty="0">
                <a:sym typeface="Open Sans"/>
              </a:rPr>
              <a:t>)</a:t>
            </a:r>
          </a:p>
          <a:p>
            <a:pPr marL="16241" lvl="1">
              <a:lnSpc>
                <a:spcPct val="90000"/>
              </a:lnSpc>
              <a:spcAft>
                <a:spcPts val="600"/>
              </a:spcAft>
            </a:pPr>
            <a:endParaRPr lang="en-US" sz="2800" dirty="0">
              <a:sym typeface="Open Sans"/>
            </a:endParaRPr>
          </a:p>
          <a:p>
            <a:pPr marL="16241" lvl="1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ym typeface="Open Sans"/>
              </a:rPr>
              <a:t>2: </a:t>
            </a:r>
            <a:r>
              <a:rPr lang="en-US" sz="2800" dirty="0" err="1">
                <a:sym typeface="Open Sans"/>
              </a:rPr>
              <a:t>Viden</a:t>
            </a:r>
            <a:r>
              <a:rPr lang="en-US" sz="2800" dirty="0">
                <a:sym typeface="Open Sans"/>
              </a:rPr>
              <a:t> om data </a:t>
            </a:r>
            <a:r>
              <a:rPr lang="en-US" sz="2800" dirty="0" err="1">
                <a:sym typeface="Open Sans"/>
              </a:rPr>
              <a:t>og</a:t>
            </a:r>
            <a:r>
              <a:rPr lang="en-US" sz="2800" dirty="0">
                <a:sym typeface="Open Sans"/>
              </a:rPr>
              <a:t> </a:t>
            </a:r>
            <a:r>
              <a:rPr lang="en-US" sz="2800" dirty="0" err="1">
                <a:sym typeface="Open Sans"/>
              </a:rPr>
              <a:t>datahøst</a:t>
            </a:r>
            <a:r>
              <a:rPr lang="en-US" sz="2800" dirty="0">
                <a:sym typeface="Open Sans"/>
              </a:rPr>
              <a:t>: </a:t>
            </a:r>
            <a:r>
              <a:rPr lang="en-US" sz="2800" dirty="0" err="1">
                <a:sym typeface="Open Sans"/>
              </a:rPr>
              <a:t>Spil</a:t>
            </a:r>
            <a:r>
              <a:rPr lang="en-US" sz="2800" dirty="0">
                <a:sym typeface="Open Sans"/>
              </a:rPr>
              <a:t> med </a:t>
            </a:r>
            <a:r>
              <a:rPr lang="en-US" sz="2800" dirty="0" err="1">
                <a:sym typeface="Open Sans"/>
              </a:rPr>
              <a:t>Datafisk</a:t>
            </a:r>
            <a:r>
              <a:rPr lang="en-US" sz="2800" dirty="0">
                <a:sym typeface="Open Sans"/>
              </a:rPr>
              <a:t> (</a:t>
            </a:r>
            <a:r>
              <a:rPr lang="en-US" sz="2800" dirty="0" err="1">
                <a:sym typeface="Open Sans"/>
              </a:rPr>
              <a:t>Datafisk</a:t>
            </a:r>
            <a:r>
              <a:rPr lang="en-US" sz="2800" dirty="0">
                <a:sym typeface="Open Sans"/>
              </a:rPr>
              <a:t> del 1)</a:t>
            </a:r>
          </a:p>
          <a:p>
            <a:pPr marL="16241" lvl="1">
              <a:lnSpc>
                <a:spcPct val="90000"/>
              </a:lnSpc>
              <a:spcAft>
                <a:spcPts val="600"/>
              </a:spcAft>
            </a:pPr>
            <a:endParaRPr lang="en-US" sz="2800" dirty="0">
              <a:sym typeface="Open Sans"/>
            </a:endParaRPr>
          </a:p>
          <a:p>
            <a:pPr marL="16241" lvl="1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ym typeface="Open Sans"/>
              </a:rPr>
              <a:t>3: </a:t>
            </a:r>
            <a:r>
              <a:rPr lang="en-US" sz="2800" dirty="0" err="1">
                <a:sym typeface="Open Sans"/>
              </a:rPr>
              <a:t>Byg</a:t>
            </a:r>
            <a:r>
              <a:rPr lang="en-US" sz="2800" dirty="0">
                <a:sym typeface="Open Sans"/>
              </a:rPr>
              <a:t> </a:t>
            </a:r>
            <a:r>
              <a:rPr lang="en-US" sz="2800" dirty="0" err="1">
                <a:sym typeface="Open Sans"/>
              </a:rPr>
              <a:t>dit</a:t>
            </a:r>
            <a:r>
              <a:rPr lang="en-US" sz="2800" dirty="0">
                <a:sym typeface="Open Sans"/>
              </a:rPr>
              <a:t> </a:t>
            </a:r>
            <a:r>
              <a:rPr lang="en-US" sz="2800" dirty="0" err="1">
                <a:sym typeface="Open Sans"/>
              </a:rPr>
              <a:t>eget</a:t>
            </a:r>
            <a:r>
              <a:rPr lang="en-US" sz="2800" dirty="0">
                <a:sym typeface="Open Sans"/>
              </a:rPr>
              <a:t> </a:t>
            </a:r>
            <a:r>
              <a:rPr lang="en-US" sz="2800" dirty="0" err="1">
                <a:sym typeface="Open Sans"/>
              </a:rPr>
              <a:t>sociale</a:t>
            </a:r>
            <a:r>
              <a:rPr lang="en-US" sz="2800" dirty="0">
                <a:sym typeface="Open Sans"/>
              </a:rPr>
              <a:t> </a:t>
            </a:r>
            <a:r>
              <a:rPr lang="en-US" sz="2800" dirty="0" err="1">
                <a:sym typeface="Open Sans"/>
              </a:rPr>
              <a:t>medie</a:t>
            </a:r>
            <a:r>
              <a:rPr lang="en-US" sz="2800" dirty="0">
                <a:sym typeface="Open Sans"/>
              </a:rPr>
              <a:t> (</a:t>
            </a:r>
            <a:r>
              <a:rPr lang="en-US" sz="2800" dirty="0" err="1">
                <a:sym typeface="Open Sans"/>
              </a:rPr>
              <a:t>Datafisk</a:t>
            </a:r>
            <a:r>
              <a:rPr lang="en-US" sz="2800" dirty="0">
                <a:sym typeface="Open Sans"/>
              </a:rPr>
              <a:t> del 2)</a:t>
            </a:r>
          </a:p>
          <a:p>
            <a:pPr marL="16241" lvl="1">
              <a:lnSpc>
                <a:spcPct val="90000"/>
              </a:lnSpc>
              <a:spcAft>
                <a:spcPts val="600"/>
              </a:spcAft>
            </a:pPr>
            <a:endParaRPr lang="en-US" sz="2800" dirty="0">
              <a:sym typeface="Open Sans"/>
            </a:endParaRPr>
          </a:p>
          <a:p>
            <a:pPr marL="16241" lvl="1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ym typeface="Open Sans"/>
              </a:rPr>
              <a:t>4: </a:t>
            </a:r>
            <a:r>
              <a:rPr lang="en-US" sz="2800" dirty="0" err="1">
                <a:sym typeface="Open Sans"/>
              </a:rPr>
              <a:t>Viden</a:t>
            </a:r>
            <a:r>
              <a:rPr lang="en-US" sz="2800" dirty="0">
                <a:sym typeface="Open Sans"/>
              </a:rPr>
              <a:t> om data </a:t>
            </a:r>
            <a:r>
              <a:rPr lang="en-US" sz="2800" dirty="0" err="1">
                <a:sym typeface="Open Sans"/>
              </a:rPr>
              <a:t>og</a:t>
            </a:r>
            <a:r>
              <a:rPr lang="en-US" sz="2800" dirty="0">
                <a:sym typeface="Open Sans"/>
              </a:rPr>
              <a:t> </a:t>
            </a:r>
            <a:r>
              <a:rPr lang="en-US" sz="2800" dirty="0" err="1">
                <a:sym typeface="Open Sans"/>
              </a:rPr>
              <a:t>algoritmer</a:t>
            </a:r>
            <a:r>
              <a:rPr lang="en-US" sz="2800" dirty="0">
                <a:sym typeface="Open Sans"/>
              </a:rPr>
              <a:t> </a:t>
            </a:r>
          </a:p>
          <a:p>
            <a:pPr marL="979365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ym typeface="Open Sans"/>
              </a:rPr>
              <a:t>Hvad</a:t>
            </a:r>
            <a:r>
              <a:rPr lang="en-US" sz="2800" dirty="0">
                <a:sym typeface="Open Sans"/>
              </a:rPr>
              <a:t> er </a:t>
            </a:r>
            <a:r>
              <a:rPr lang="en-US" sz="2800" dirty="0" err="1">
                <a:sym typeface="Open Sans"/>
              </a:rPr>
              <a:t>en</a:t>
            </a:r>
            <a:r>
              <a:rPr lang="en-US" sz="2800" dirty="0">
                <a:sym typeface="Open Sans"/>
              </a:rPr>
              <a:t> </a:t>
            </a:r>
            <a:r>
              <a:rPr lang="en-US" sz="2800" dirty="0" err="1">
                <a:sym typeface="Open Sans"/>
              </a:rPr>
              <a:t>algoritme</a:t>
            </a:r>
            <a:r>
              <a:rPr lang="en-US" sz="2800" dirty="0">
                <a:sym typeface="Open Sans"/>
              </a:rPr>
              <a:t>? (</a:t>
            </a:r>
            <a:r>
              <a:rPr lang="en-US" sz="2800" dirty="0" err="1">
                <a:sym typeface="Open Sans"/>
              </a:rPr>
              <a:t>Faglig</a:t>
            </a:r>
            <a:r>
              <a:rPr lang="en-US" sz="2800" dirty="0">
                <a:sym typeface="Open Sans"/>
              </a:rPr>
              <a:t> </a:t>
            </a:r>
            <a:r>
              <a:rPr lang="en-US" sz="2800" dirty="0" err="1">
                <a:sym typeface="Open Sans"/>
              </a:rPr>
              <a:t>læsning</a:t>
            </a:r>
            <a:r>
              <a:rPr lang="en-US" sz="2800" dirty="0">
                <a:sym typeface="Open Sans"/>
              </a:rPr>
              <a:t>)</a:t>
            </a:r>
          </a:p>
          <a:p>
            <a:pPr marL="979365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ym typeface="Open Sans"/>
              </a:rPr>
              <a:t>Aktivitet</a:t>
            </a:r>
            <a:r>
              <a:rPr lang="en-US" sz="2800" dirty="0">
                <a:sym typeface="Open Sans"/>
              </a:rPr>
              <a:t> med </a:t>
            </a:r>
            <a:r>
              <a:rPr lang="en-US" sz="2800" dirty="0" err="1">
                <a:sym typeface="Open Sans"/>
              </a:rPr>
              <a:t>dialogkort</a:t>
            </a:r>
            <a:r>
              <a:rPr lang="en-US" sz="2800" dirty="0">
                <a:sym typeface="Open Sans"/>
              </a:rPr>
              <a:t> om </a:t>
            </a:r>
            <a:r>
              <a:rPr lang="en-US" sz="2800" dirty="0" err="1">
                <a:sym typeface="Open Sans"/>
              </a:rPr>
              <a:t>algoritmer</a:t>
            </a:r>
            <a:endParaRPr lang="en-US" sz="2800" dirty="0">
              <a:sym typeface="Open Sans"/>
            </a:endParaRPr>
          </a:p>
          <a:p>
            <a:pPr marL="979365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ym typeface="Open Sans"/>
              </a:rPr>
              <a:t>Dataprocesmodel</a:t>
            </a:r>
            <a:r>
              <a:rPr lang="en-US" sz="2800" dirty="0">
                <a:sym typeface="Open Sans"/>
              </a:rPr>
              <a:t> (</a:t>
            </a:r>
            <a:r>
              <a:rPr lang="en-US" sz="2800" dirty="0" err="1">
                <a:sym typeface="Open Sans"/>
              </a:rPr>
              <a:t>plakat</a:t>
            </a:r>
            <a:r>
              <a:rPr lang="en-US" sz="2800" dirty="0">
                <a:sym typeface="Open Sans"/>
              </a:rPr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813850" y="838753"/>
            <a:ext cx="1947258" cy="2031039"/>
          </a:xfrm>
          <a:custGeom>
            <a:avLst/>
            <a:gdLst/>
            <a:ahLst/>
            <a:cxnLst/>
            <a:rect l="l" t="t" r="r" b="b"/>
            <a:pathLst>
              <a:path w="1947258" h="2031039">
                <a:moveTo>
                  <a:pt x="0" y="0"/>
                </a:moveTo>
                <a:lnTo>
                  <a:pt x="1947258" y="0"/>
                </a:lnTo>
                <a:lnTo>
                  <a:pt x="1947258" y="2031038"/>
                </a:lnTo>
                <a:lnTo>
                  <a:pt x="0" y="20310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802913" y="1572888"/>
            <a:ext cx="16230600" cy="89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930"/>
              </a:lnSpc>
            </a:pPr>
            <a:r>
              <a:rPr lang="en-US" sz="63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Formål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02913" y="2849980"/>
            <a:ext cx="16230600" cy="5889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1050" lvl="1" indent="-4572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Du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skal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kende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til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data,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datahøst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og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dataprocesser</a:t>
            </a:r>
            <a:endParaRPr lang="en-US" sz="3200" dirty="0" err="1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323850" lvl="1">
              <a:lnSpc>
                <a:spcPts val="4200"/>
              </a:lnSpc>
            </a:pPr>
            <a:endParaRPr lang="en-US" sz="3200" dirty="0">
              <a:solidFill>
                <a:srgbClr val="2B2C30"/>
              </a:solidFill>
              <a:latin typeface="Open Sans"/>
              <a:ea typeface="Open Sans"/>
              <a:cs typeface="Open Sans"/>
            </a:endParaRPr>
          </a:p>
          <a:p>
            <a:pPr marL="781050" lvl="1" indent="-4572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Du 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skal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 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blive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 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opmærksomhed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 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på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, 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hvordan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 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tekster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 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på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 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SoMe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 er 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formet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 </a:t>
            </a: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af teknologi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er 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og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 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drevet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 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af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 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algoritmer</a:t>
            </a:r>
          </a:p>
          <a:p>
            <a:pPr marL="781050" lvl="1" indent="-457200">
              <a:lnSpc>
                <a:spcPts val="42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81050" lvl="1" indent="-4572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Du </a:t>
            </a:r>
            <a:r>
              <a:rPr lang="en-US" sz="32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skal</a:t>
            </a:r>
            <a:r>
              <a:rPr lang="en-US" sz="32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få</a:t>
            </a:r>
            <a:r>
              <a:rPr lang="en-US" sz="32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32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begyndende</a:t>
            </a:r>
            <a:r>
              <a:rPr lang="en-US" sz="32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forståelse</a:t>
            </a:r>
            <a:r>
              <a:rPr lang="en-US" sz="32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for, </a:t>
            </a:r>
            <a:r>
              <a:rPr lang="en-US" sz="32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hvilke</a:t>
            </a:r>
            <a:r>
              <a:rPr lang="en-US" sz="32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etiske</a:t>
            </a:r>
            <a:r>
              <a:rPr lang="en-US" sz="32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dilemmaer</a:t>
            </a:r>
            <a:r>
              <a:rPr lang="en-US" sz="32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og</a:t>
            </a:r>
            <a:r>
              <a:rPr lang="en-US" sz="32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øvrige</a:t>
            </a:r>
            <a:r>
              <a:rPr lang="en-US" sz="32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problemstillinger</a:t>
            </a:r>
            <a:r>
              <a:rPr lang="en-US" sz="32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, der </a:t>
            </a:r>
            <a:r>
              <a:rPr lang="en-US" sz="32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følger</a:t>
            </a:r>
            <a:r>
              <a:rPr lang="en-US" sz="32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med, </a:t>
            </a:r>
            <a:r>
              <a:rPr lang="en-US" sz="32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når</a:t>
            </a:r>
            <a:r>
              <a:rPr lang="en-US" sz="32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du </a:t>
            </a:r>
            <a:r>
              <a:rPr lang="en-US" sz="32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bruger</a:t>
            </a:r>
            <a:r>
              <a:rPr lang="en-US" sz="32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sociale</a:t>
            </a:r>
            <a:r>
              <a:rPr lang="en-US" sz="32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medier</a:t>
            </a:r>
            <a:r>
              <a:rPr lang="en-US" sz="32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og</a:t>
            </a:r>
            <a:r>
              <a:rPr lang="en-US" sz="32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lang="en-US" sz="32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andre</a:t>
            </a:r>
            <a:r>
              <a:rPr lang="en-US" sz="32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platforme</a:t>
            </a:r>
            <a:r>
              <a:rPr lang="en-US" sz="32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som</a:t>
            </a:r>
            <a:r>
              <a:rPr lang="en-US" sz="32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fx</a:t>
            </a:r>
            <a:r>
              <a:rPr lang="en-US" sz="32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lang="en-US" sz="32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computerspil</a:t>
            </a:r>
            <a:endParaRPr lang="en-US" sz="3200" dirty="0">
              <a:solidFill>
                <a:srgbClr val="2B2C30"/>
              </a:solidFill>
              <a:latin typeface="Open Sans"/>
              <a:ea typeface="Open Sans"/>
              <a:cs typeface="Open Sans"/>
            </a:endParaRP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endParaRPr lang="en-US" sz="320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781050" lvl="1" indent="-457200">
              <a:lnSpc>
                <a:spcPts val="42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endParaRPr lang="en-US" sz="300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2455770" y="327123"/>
            <a:ext cx="5468700" cy="5244269"/>
          </a:xfrm>
          <a:custGeom>
            <a:avLst/>
            <a:gdLst/>
            <a:ahLst/>
            <a:cxnLst/>
            <a:rect l="l" t="t" r="r" b="b"/>
            <a:pathLst>
              <a:path w="2715332" h="2696277">
                <a:moveTo>
                  <a:pt x="0" y="0"/>
                </a:moveTo>
                <a:lnTo>
                  <a:pt x="2715332" y="0"/>
                </a:lnTo>
                <a:lnTo>
                  <a:pt x="2715332" y="2696277"/>
                </a:lnTo>
                <a:lnTo>
                  <a:pt x="0" y="26962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" name="Freeform 2"/>
          <p:cNvSpPr/>
          <p:nvPr/>
        </p:nvSpPr>
        <p:spPr>
          <a:xfrm>
            <a:off x="13689272" y="5933938"/>
            <a:ext cx="2084128" cy="2943362"/>
          </a:xfrm>
          <a:custGeom>
            <a:avLst/>
            <a:gdLst/>
            <a:ahLst/>
            <a:cxnLst/>
            <a:rect l="l" t="t" r="r" b="b"/>
            <a:pathLst>
              <a:path w="1293988" h="1998425">
                <a:moveTo>
                  <a:pt x="0" y="0"/>
                </a:moveTo>
                <a:lnTo>
                  <a:pt x="1293988" y="0"/>
                </a:lnTo>
                <a:lnTo>
                  <a:pt x="1293988" y="1998425"/>
                </a:lnTo>
                <a:lnTo>
                  <a:pt x="0" y="19984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1000"/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3" name="Group 3"/>
          <p:cNvGrpSpPr/>
          <p:nvPr/>
        </p:nvGrpSpPr>
        <p:grpSpPr>
          <a:xfrm>
            <a:off x="1" y="0"/>
            <a:ext cx="18288000" cy="10287000"/>
            <a:chOff x="-2015623" y="137911"/>
            <a:chExt cx="13239462" cy="7447197"/>
          </a:xfrm>
        </p:grpSpPr>
        <p:sp>
          <p:nvSpPr>
            <p:cNvPr id="4" name="Freeform 4"/>
            <p:cNvSpPr/>
            <p:nvPr/>
          </p:nvSpPr>
          <p:spPr>
            <a:xfrm>
              <a:off x="-2015623" y="137911"/>
              <a:ext cx="13239462" cy="7447197"/>
            </a:xfrm>
            <a:custGeom>
              <a:avLst/>
              <a:gdLst/>
              <a:ahLst/>
              <a:cxnLst/>
              <a:rect l="l" t="t" r="r" b="b"/>
              <a:pathLst>
                <a:path w="13239462" h="7447197">
                  <a:moveTo>
                    <a:pt x="0" y="0"/>
                  </a:moveTo>
                  <a:lnTo>
                    <a:pt x="0" y="7447197"/>
                  </a:lnTo>
                  <a:lnTo>
                    <a:pt x="13239462" y="7447197"/>
                  </a:lnTo>
                  <a:lnTo>
                    <a:pt x="13239462" y="0"/>
                  </a:lnTo>
                  <a:lnTo>
                    <a:pt x="0" y="0"/>
                  </a:lnTo>
                  <a:close/>
                  <a:moveTo>
                    <a:pt x="13178501" y="7386237"/>
                  </a:moveTo>
                  <a:lnTo>
                    <a:pt x="59690" y="7386237"/>
                  </a:lnTo>
                  <a:lnTo>
                    <a:pt x="59690" y="59690"/>
                  </a:lnTo>
                  <a:lnTo>
                    <a:pt x="13178501" y="59690"/>
                  </a:lnTo>
                  <a:lnTo>
                    <a:pt x="13178501" y="7386237"/>
                  </a:lnTo>
                  <a:close/>
                </a:path>
              </a:pathLst>
            </a:custGeom>
            <a:solidFill>
              <a:srgbClr val="EFEEE7"/>
            </a:solid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62000" y="1304850"/>
            <a:ext cx="11563111" cy="89080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06"/>
              </a:lnSpc>
            </a:pPr>
            <a:endParaRPr dirty="0"/>
          </a:p>
          <a:p>
            <a:pPr algn="l">
              <a:lnSpc>
                <a:spcPts val="3606"/>
              </a:lnSpc>
            </a:pPr>
            <a:endParaRPr dirty="0"/>
          </a:p>
          <a:p>
            <a:pPr algn="l">
              <a:lnSpc>
                <a:spcPts val="3326"/>
              </a:lnSpc>
            </a:pPr>
            <a:endParaRPr lang="en-US" sz="2375" b="1" i="1" dirty="0">
              <a:solidFill>
                <a:srgbClr val="2B2C30"/>
              </a:solidFill>
              <a:latin typeface="Open Sans Bold"/>
              <a:ea typeface="Open Sans Bold"/>
              <a:cs typeface="Open Sans Bold"/>
            </a:endParaRPr>
          </a:p>
          <a:p>
            <a:pPr algn="l">
              <a:lnSpc>
                <a:spcPts val="3326"/>
              </a:lnSpc>
            </a:pPr>
            <a:r>
              <a:rPr lang="en-US" sz="2350" b="1" dirty="0" err="1">
                <a:solidFill>
                  <a:srgbClr val="2B2C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Delmål</a:t>
            </a:r>
            <a:r>
              <a:rPr lang="en-US" sz="23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: At </a:t>
            </a:r>
            <a:r>
              <a:rPr lang="en-US" sz="23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begynde</a:t>
            </a:r>
            <a:r>
              <a:rPr lang="en-US" sz="23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at </a:t>
            </a:r>
            <a:r>
              <a:rPr lang="en-US" sz="23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forstå</a:t>
            </a:r>
            <a:r>
              <a:rPr lang="en-US" sz="23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3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hvilke</a:t>
            </a:r>
            <a:r>
              <a:rPr lang="en-US" sz="23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etiske</a:t>
            </a:r>
            <a:r>
              <a:rPr lang="en-US" sz="23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dilemmaer</a:t>
            </a:r>
            <a:r>
              <a:rPr lang="en-US" sz="23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og</a:t>
            </a:r>
            <a:r>
              <a:rPr lang="en-US" sz="23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øvrige</a:t>
            </a:r>
            <a:r>
              <a:rPr lang="en-US" sz="23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problemstillinger</a:t>
            </a:r>
            <a:r>
              <a:rPr lang="en-US" sz="23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, der </a:t>
            </a:r>
            <a:r>
              <a:rPr lang="en-US" sz="23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følger</a:t>
            </a:r>
            <a:r>
              <a:rPr lang="en-US" sz="23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med, </a:t>
            </a:r>
            <a:r>
              <a:rPr lang="en-US" sz="23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når</a:t>
            </a:r>
            <a:r>
              <a:rPr lang="en-US" sz="23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man </a:t>
            </a:r>
            <a:r>
              <a:rPr lang="en-US" sz="23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bruger</a:t>
            </a:r>
            <a:r>
              <a:rPr lang="en-US" sz="23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sociale</a:t>
            </a:r>
            <a:r>
              <a:rPr lang="en-US" sz="23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medier</a:t>
            </a:r>
            <a:r>
              <a:rPr lang="en-US" sz="23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og</a:t>
            </a:r>
            <a:r>
              <a:rPr lang="en-US" sz="23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forskellige</a:t>
            </a:r>
            <a:r>
              <a:rPr lang="en-US" sz="23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computerspil</a:t>
            </a:r>
            <a:endParaRPr lang="en-US" sz="2350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326"/>
              </a:lnSpc>
            </a:pPr>
            <a:endParaRPr lang="en-US" sz="2375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326"/>
              </a:lnSpc>
            </a:pPr>
            <a:r>
              <a:rPr lang="en-US" sz="2375" b="1" dirty="0">
                <a:solidFill>
                  <a:srgbClr val="2B2C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Intro - </a:t>
            </a:r>
            <a:r>
              <a:rPr lang="en-US" sz="2375" b="1" dirty="0" err="1">
                <a:solidFill>
                  <a:srgbClr val="2B2C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</a:t>
            </a:r>
            <a:r>
              <a:rPr lang="en-US" sz="2375" b="1" dirty="0">
                <a:solidFill>
                  <a:srgbClr val="2B2C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75" b="1" dirty="0" err="1">
                <a:solidFill>
                  <a:srgbClr val="2B2C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klassen</a:t>
            </a:r>
            <a:endParaRPr lang="en-US" sz="2375" b="1" dirty="0">
              <a:solidFill>
                <a:srgbClr val="2B2C3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512445" lvl="1" indent="-255905">
              <a:lnSpc>
                <a:spcPts val="3326"/>
              </a:lnSpc>
              <a:buFont typeface="Arial"/>
              <a:buChar char="•"/>
            </a:pPr>
            <a:r>
              <a:rPr lang="en-US" sz="235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Fælles læsning</a:t>
            </a:r>
            <a:r>
              <a:rPr lang="en-US" sz="23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til</a:t>
            </a:r>
            <a:r>
              <a:rPr lang="en-US" sz="23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og</a:t>
            </a:r>
            <a:r>
              <a:rPr lang="en-US" sz="23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med side 6. </a:t>
            </a:r>
          </a:p>
          <a:p>
            <a:pPr marL="512445" lvl="1" indent="-255905">
              <a:lnSpc>
                <a:spcPts val="3326"/>
              </a:lnSpc>
              <a:buFont typeface="Arial"/>
              <a:buChar char="•"/>
            </a:pPr>
            <a:r>
              <a:rPr lang="en-US" sz="235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Klassesnak</a:t>
            </a:r>
            <a:r>
              <a:rPr lang="en-US" sz="23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om </a:t>
            </a:r>
            <a:r>
              <a:rPr lang="en-US" sz="235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forskelle</a:t>
            </a:r>
            <a:r>
              <a:rPr lang="en-US" sz="23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5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og</a:t>
            </a:r>
            <a:r>
              <a:rPr lang="en-US" sz="23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5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ligheder</a:t>
            </a:r>
            <a:r>
              <a:rPr lang="en-US" sz="23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5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på</a:t>
            </a:r>
            <a:r>
              <a:rPr lang="en-US" sz="23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5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medier</a:t>
            </a:r>
            <a:r>
              <a:rPr lang="en-US" sz="23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5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og</a:t>
            </a:r>
            <a:r>
              <a:rPr lang="en-US" sz="23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5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spil</a:t>
            </a:r>
            <a:r>
              <a:rPr lang="en-US" sz="23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  <a:p>
            <a:pPr marL="256540" lvl="1">
              <a:lnSpc>
                <a:spcPts val="3326"/>
              </a:lnSpc>
            </a:pPr>
            <a:endParaRPr lang="en-US" sz="2350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56540" lvl="1">
              <a:lnSpc>
                <a:spcPts val="3326"/>
              </a:lnSpc>
              <a:buFont typeface="Arial"/>
            </a:pPr>
            <a:r>
              <a:rPr lang="en-US" sz="235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Dette er intro for </a:t>
            </a:r>
            <a:r>
              <a:rPr lang="en-US" sz="235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jeres</a:t>
            </a:r>
            <a:r>
              <a:rPr lang="en-US" sz="23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5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arbejde</a:t>
            </a:r>
            <a:r>
              <a:rPr lang="en-US" sz="23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med Anders And ONLINE </a:t>
            </a:r>
            <a:r>
              <a:rPr lang="en-US" sz="235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og</a:t>
            </a:r>
            <a:r>
              <a:rPr lang="en-US" sz="23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5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3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mini-</a:t>
            </a:r>
            <a:r>
              <a:rPr lang="en-US" sz="235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undersøgelse</a:t>
            </a:r>
            <a:r>
              <a:rPr lang="en-US" sz="23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n-US" sz="2350" dirty="0">
              <a:solidFill>
                <a:srgbClr val="2B2C30"/>
              </a:solidFill>
              <a:latin typeface="Open Sans"/>
              <a:ea typeface="Open Sans"/>
              <a:cs typeface="Open Sans"/>
            </a:endParaRPr>
          </a:p>
          <a:p>
            <a:pPr algn="l">
              <a:lnSpc>
                <a:spcPts val="3326"/>
              </a:lnSpc>
            </a:pPr>
            <a:endParaRPr lang="en-US" sz="2375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56540" lvl="1" algn="l">
              <a:lnSpc>
                <a:spcPts val="3326"/>
              </a:lnSpc>
            </a:pPr>
            <a:r>
              <a:rPr lang="en-US" sz="23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Mini-</a:t>
            </a:r>
            <a:r>
              <a:rPr lang="en-US" sz="235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undersøgelse</a:t>
            </a:r>
            <a:endParaRPr lang="en-US" sz="2350">
              <a:solidFill>
                <a:srgbClr val="2B2C30"/>
              </a:solidFill>
              <a:latin typeface="Open Sans"/>
              <a:ea typeface="Open Sans"/>
              <a:cs typeface="Open Sans"/>
            </a:endParaRPr>
          </a:p>
          <a:p>
            <a:pPr marL="1025525" lvl="2" indent="-341630">
              <a:lnSpc>
                <a:spcPts val="3326"/>
              </a:lnSpc>
              <a:buFont typeface="Arial"/>
              <a:buChar char="⚬"/>
            </a:pPr>
            <a:r>
              <a:rPr lang="en-US" sz="23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I </a:t>
            </a:r>
            <a:r>
              <a:rPr lang="en-US" sz="235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grupper</a:t>
            </a:r>
            <a:r>
              <a:rPr lang="en-US" sz="235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skal I om lidt lave en mini-</a:t>
            </a:r>
            <a:r>
              <a:rPr lang="en-US" sz="235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undersøgelse</a:t>
            </a:r>
            <a:r>
              <a:rPr lang="en-US" sz="235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om et </a:t>
            </a:r>
            <a:r>
              <a:rPr lang="en-US" sz="235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medie</a:t>
            </a:r>
            <a:r>
              <a:rPr lang="en-US" sz="235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5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eller</a:t>
            </a:r>
            <a:r>
              <a:rPr lang="en-US" sz="235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et </a:t>
            </a:r>
            <a:r>
              <a:rPr lang="en-US" sz="235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spil</a:t>
            </a:r>
            <a:r>
              <a:rPr lang="en-US" sz="235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35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som</a:t>
            </a:r>
            <a:r>
              <a:rPr lang="en-US" sz="235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mange </a:t>
            </a:r>
            <a:r>
              <a:rPr lang="en-US" sz="235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unge</a:t>
            </a:r>
            <a:r>
              <a:rPr lang="en-US" sz="235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235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og</a:t>
            </a:r>
            <a:r>
              <a:rPr lang="en-US" sz="235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5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voksne</a:t>
            </a:r>
            <a:r>
              <a:rPr lang="en-US" sz="235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) </a:t>
            </a:r>
            <a:r>
              <a:rPr lang="en-US" sz="235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bruger</a:t>
            </a:r>
            <a:r>
              <a:rPr lang="en-US" sz="235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5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35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5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deres</a:t>
            </a:r>
            <a:r>
              <a:rPr lang="en-US" sz="235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5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hverdag</a:t>
            </a:r>
            <a:r>
              <a:rPr lang="en-US" sz="23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lang="en-US" sz="2350" dirty="0">
              <a:solidFill>
                <a:srgbClr val="2B2C30"/>
              </a:solidFill>
              <a:latin typeface="Open Sans"/>
              <a:ea typeface="Open Sans"/>
              <a:cs typeface="Open Sans"/>
            </a:endParaRPr>
          </a:p>
          <a:p>
            <a:pPr algn="l">
              <a:lnSpc>
                <a:spcPts val="3326"/>
              </a:lnSpc>
            </a:pP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</a:t>
            </a:r>
          </a:p>
          <a:p>
            <a:pPr algn="l">
              <a:lnSpc>
                <a:spcPts val="3326"/>
              </a:lnSpc>
            </a:pP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   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Fx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: Snapchat - TikTok - Roblox - Instagram - Discord - YouTube - Rocket League </a:t>
            </a:r>
          </a:p>
          <a:p>
            <a:pPr algn="l">
              <a:lnSpc>
                <a:spcPts val="3326"/>
              </a:lnSpc>
            </a:pPr>
            <a:endParaRPr lang="en-US" sz="2375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326"/>
              </a:lnSpc>
            </a:pPr>
            <a:endParaRPr lang="en-US" sz="2375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035"/>
              </a:lnSpc>
            </a:pPr>
            <a:endParaRPr lang="en-US" sz="2375" dirty="0">
              <a:solidFill>
                <a:srgbClr val="2B2C3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62001" y="854630"/>
            <a:ext cx="10363200" cy="9004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605"/>
              </a:lnSpc>
            </a:pPr>
            <a:r>
              <a:rPr lang="en-US" sz="5850" spc="29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1 - </a:t>
            </a:r>
            <a:r>
              <a:rPr lang="en-US" sz="5850" spc="29" dirty="0" err="1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Forforståelse</a:t>
            </a:r>
            <a:endParaRPr lang="en-US" sz="5850" spc="29" dirty="0">
              <a:solidFill>
                <a:srgbClr val="2B2C3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08774" y="568248"/>
            <a:ext cx="1564425" cy="2289252"/>
          </a:xfrm>
          <a:custGeom>
            <a:avLst/>
            <a:gdLst/>
            <a:ahLst/>
            <a:cxnLst/>
            <a:rect l="l" t="t" r="r" b="b"/>
            <a:pathLst>
              <a:path w="1293988" h="1998425">
                <a:moveTo>
                  <a:pt x="0" y="0"/>
                </a:moveTo>
                <a:lnTo>
                  <a:pt x="1293988" y="0"/>
                </a:lnTo>
                <a:lnTo>
                  <a:pt x="1293988" y="1998425"/>
                </a:lnTo>
                <a:lnTo>
                  <a:pt x="0" y="19984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1000"/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13239462" cy="74471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239462" cy="7447197"/>
            </a:xfrm>
            <a:custGeom>
              <a:avLst/>
              <a:gdLst/>
              <a:ahLst/>
              <a:cxnLst/>
              <a:rect l="l" t="t" r="r" b="b"/>
              <a:pathLst>
                <a:path w="13239462" h="7447197">
                  <a:moveTo>
                    <a:pt x="0" y="0"/>
                  </a:moveTo>
                  <a:lnTo>
                    <a:pt x="0" y="7447197"/>
                  </a:lnTo>
                  <a:lnTo>
                    <a:pt x="13239462" y="7447197"/>
                  </a:lnTo>
                  <a:lnTo>
                    <a:pt x="13239462" y="0"/>
                  </a:lnTo>
                  <a:lnTo>
                    <a:pt x="0" y="0"/>
                  </a:lnTo>
                  <a:close/>
                  <a:moveTo>
                    <a:pt x="13178501" y="7386237"/>
                  </a:moveTo>
                  <a:lnTo>
                    <a:pt x="59690" y="7386237"/>
                  </a:lnTo>
                  <a:lnTo>
                    <a:pt x="59690" y="59690"/>
                  </a:lnTo>
                  <a:lnTo>
                    <a:pt x="13178501" y="59690"/>
                  </a:lnTo>
                  <a:lnTo>
                    <a:pt x="13178501" y="7386237"/>
                  </a:lnTo>
                  <a:close/>
                </a:path>
              </a:pathLst>
            </a:custGeom>
            <a:solidFill>
              <a:srgbClr val="3B5272"/>
            </a:solid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56359" y="2095414"/>
            <a:ext cx="16986884" cy="11500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11"/>
              </a:lnSpc>
            </a:pPr>
            <a:endParaRPr lang="da-DK" dirty="0"/>
          </a:p>
          <a:p>
            <a:pPr algn="l">
              <a:lnSpc>
                <a:spcPct val="150000"/>
              </a:lnSpc>
            </a:pPr>
            <a:r>
              <a:rPr lang="da-DK" sz="2800" b="1" dirty="0">
                <a:solidFill>
                  <a:srgbClr val="2B2C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 grupper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Inden I laver mini-undersøgelsen, skal I læse Anders And bladet frem til s. 24 - både fagtekster og tegneserier skal læses. Læs højt for hinanden på skift og fordel rollerne imellem jer, når I læser tegneserierne.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a-DK" sz="2800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MINI-UNDERSØGELSE: Præsentation af medie/spil</a:t>
            </a:r>
          </a:p>
          <a:p>
            <a:pPr marL="937260" lvl="2" indent="-312420" algn="l">
              <a:lnSpc>
                <a:spcPct val="150000"/>
              </a:lnSpc>
              <a:buFont typeface="Arial"/>
              <a:buChar char="⚬"/>
            </a:pPr>
            <a:r>
              <a:rPr lang="da-DK" sz="28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Når I har læst frem til s. 24 skal I fordybe jer i det spil eller medie, I har fået ansvar for at undersøge fakta om. Det kan fx være </a:t>
            </a:r>
            <a:r>
              <a:rPr lang="en-US" sz="28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Snapchat, TikTok, Roblox, Instagram, Discord, YouTube </a:t>
            </a:r>
            <a:r>
              <a:rPr lang="en-US" sz="28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eller</a:t>
            </a:r>
            <a:r>
              <a:rPr lang="en-US" sz="28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Rocket League. </a:t>
            </a:r>
            <a:r>
              <a:rPr lang="da-DK" sz="28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Læs tekstboksen i Anders And-bladet grundigt, men undersøg også, hvad der står på nettet, og lav på den baggrund en kort præsentation. Tag udgangspunkt i spørgsmålene  på næste slide. </a:t>
            </a:r>
            <a:endParaRPr lang="da-DK" sz="2800" dirty="0">
              <a:solidFill>
                <a:srgbClr val="2B2C30"/>
              </a:solidFill>
              <a:latin typeface="Open Sans"/>
              <a:ea typeface="Open Sans"/>
              <a:cs typeface="Open Sans"/>
            </a:endParaRPr>
          </a:p>
          <a:p>
            <a:pPr algn="l">
              <a:lnSpc>
                <a:spcPts val="3319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319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611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611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611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308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600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308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308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4478000" y="568248"/>
            <a:ext cx="3265243" cy="2289252"/>
          </a:xfrm>
          <a:custGeom>
            <a:avLst/>
            <a:gdLst/>
            <a:ahLst/>
            <a:cxnLst/>
            <a:rect l="l" t="t" r="r" b="b"/>
            <a:pathLst>
              <a:path w="2253112" h="1786608">
                <a:moveTo>
                  <a:pt x="0" y="0"/>
                </a:moveTo>
                <a:lnTo>
                  <a:pt x="2253112" y="0"/>
                </a:lnTo>
                <a:lnTo>
                  <a:pt x="2253112" y="1786608"/>
                </a:lnTo>
                <a:lnTo>
                  <a:pt x="0" y="17866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3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a-DK"/>
          </a:p>
        </p:txBody>
      </p:sp>
      <p:sp>
        <p:nvSpPr>
          <p:cNvPr id="7" name="TextBox 7"/>
          <p:cNvSpPr txBox="1"/>
          <p:nvPr/>
        </p:nvSpPr>
        <p:spPr>
          <a:xfrm>
            <a:off x="722831" y="1194100"/>
            <a:ext cx="8421169" cy="899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345"/>
              </a:lnSpc>
            </a:pPr>
            <a:r>
              <a:rPr lang="en-US" sz="5650" spc="28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1 - </a:t>
            </a:r>
            <a:r>
              <a:rPr lang="en-US" sz="5650" spc="28" dirty="0" err="1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Forforståelse</a:t>
            </a:r>
            <a:r>
              <a:rPr lang="en-US" sz="5650" spc="28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- </a:t>
            </a:r>
            <a:r>
              <a:rPr lang="en-US" sz="5650" spc="28" dirty="0" err="1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forsat</a:t>
            </a:r>
            <a:endParaRPr lang="en-US" sz="5650" spc="28" dirty="0">
              <a:solidFill>
                <a:srgbClr val="2B2C3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08774" y="568248"/>
            <a:ext cx="1564425" cy="2289252"/>
          </a:xfrm>
          <a:custGeom>
            <a:avLst/>
            <a:gdLst/>
            <a:ahLst/>
            <a:cxnLst/>
            <a:rect l="l" t="t" r="r" b="b"/>
            <a:pathLst>
              <a:path w="1293988" h="1998425">
                <a:moveTo>
                  <a:pt x="0" y="0"/>
                </a:moveTo>
                <a:lnTo>
                  <a:pt x="1293988" y="0"/>
                </a:lnTo>
                <a:lnTo>
                  <a:pt x="1293988" y="1998425"/>
                </a:lnTo>
                <a:lnTo>
                  <a:pt x="0" y="19984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1000"/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13239462" cy="74471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239462" cy="7447197"/>
            </a:xfrm>
            <a:custGeom>
              <a:avLst/>
              <a:gdLst/>
              <a:ahLst/>
              <a:cxnLst/>
              <a:rect l="l" t="t" r="r" b="b"/>
              <a:pathLst>
                <a:path w="13239462" h="7447197">
                  <a:moveTo>
                    <a:pt x="0" y="0"/>
                  </a:moveTo>
                  <a:lnTo>
                    <a:pt x="0" y="7447197"/>
                  </a:lnTo>
                  <a:lnTo>
                    <a:pt x="13239462" y="7447197"/>
                  </a:lnTo>
                  <a:lnTo>
                    <a:pt x="13239462" y="0"/>
                  </a:lnTo>
                  <a:lnTo>
                    <a:pt x="0" y="0"/>
                  </a:lnTo>
                  <a:close/>
                  <a:moveTo>
                    <a:pt x="13178501" y="7386237"/>
                  </a:moveTo>
                  <a:lnTo>
                    <a:pt x="59690" y="7386237"/>
                  </a:lnTo>
                  <a:lnTo>
                    <a:pt x="59690" y="59690"/>
                  </a:lnTo>
                  <a:lnTo>
                    <a:pt x="13178501" y="59690"/>
                  </a:lnTo>
                  <a:lnTo>
                    <a:pt x="13178501" y="7386237"/>
                  </a:lnTo>
                  <a:close/>
                </a:path>
              </a:pathLst>
            </a:custGeom>
            <a:solidFill>
              <a:srgbClr val="3B5272"/>
            </a:solid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62455" y="2705100"/>
            <a:ext cx="16986884" cy="10669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 b="1" dirty="0">
                <a:sym typeface="Open Sans"/>
              </a:rPr>
              <a:t>Mini-</a:t>
            </a:r>
            <a:r>
              <a:rPr lang="en-US" sz="4000" b="1" dirty="0" err="1">
                <a:sym typeface="Open Sans"/>
              </a:rPr>
              <a:t>undersøgelse</a:t>
            </a:r>
            <a:r>
              <a:rPr lang="en-US" sz="4000" b="1" dirty="0">
                <a:sym typeface="Open Sans"/>
              </a:rPr>
              <a:t>: </a:t>
            </a:r>
          </a:p>
          <a:p>
            <a:pPr marL="624840" lvl="2" algn="l">
              <a:lnSpc>
                <a:spcPct val="150000"/>
              </a:lnSpc>
            </a:pP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Hvad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kendetegner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spillet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el.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mediet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lang="en-US" sz="3600" dirty="0">
              <a:solidFill>
                <a:srgbClr val="2B2C30"/>
              </a:solidFill>
              <a:latin typeface="Open Sans"/>
              <a:ea typeface="Open Sans"/>
              <a:cs typeface="Open Sans"/>
            </a:endParaRPr>
          </a:p>
          <a:p>
            <a:pPr marL="624840" lvl="2" algn="l">
              <a:lnSpc>
                <a:spcPct val="150000"/>
              </a:lnSpc>
            </a:pP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Hvad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kan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mediet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spillet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lang="en-US" sz="3600" dirty="0">
              <a:solidFill>
                <a:srgbClr val="2B2C30"/>
              </a:solidFill>
              <a:latin typeface="Open Sans"/>
              <a:ea typeface="Open Sans"/>
              <a:cs typeface="Open Sans"/>
            </a:endParaRPr>
          </a:p>
          <a:p>
            <a:pPr marL="624840" lvl="2" algn="l">
              <a:lnSpc>
                <a:spcPct val="150000"/>
              </a:lnSpc>
            </a:pP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Hvad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kan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man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som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bruger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med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mediet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spillet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lang="en-US" sz="3600" dirty="0">
              <a:solidFill>
                <a:srgbClr val="2B2C30"/>
              </a:solidFill>
              <a:latin typeface="Open Sans"/>
              <a:ea typeface="Open Sans"/>
              <a:cs typeface="Open Sans"/>
            </a:endParaRPr>
          </a:p>
          <a:p>
            <a:pPr marL="624840" lvl="2" algn="l">
              <a:lnSpc>
                <a:spcPct val="150000"/>
              </a:lnSpc>
            </a:pP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Hvem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er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typiske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brugere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af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mediet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spillet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lang="en-US" sz="3600" dirty="0">
              <a:solidFill>
                <a:srgbClr val="2B2C30"/>
              </a:solidFill>
              <a:latin typeface="Open Sans"/>
              <a:ea typeface="Open Sans"/>
              <a:cs typeface="Open Sans"/>
            </a:endParaRPr>
          </a:p>
          <a:p>
            <a:pPr marL="624840" lvl="2" algn="l">
              <a:lnSpc>
                <a:spcPct val="150000"/>
              </a:lnSpc>
            </a:pP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- Er I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selv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brugere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af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mediet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spillet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lang="en-US" sz="3600" dirty="0">
              <a:solidFill>
                <a:srgbClr val="2B2C30"/>
              </a:solidFill>
              <a:latin typeface="Open Sans"/>
              <a:ea typeface="Open Sans"/>
              <a:cs typeface="Open Sans"/>
            </a:endParaRPr>
          </a:p>
          <a:p>
            <a:pPr marL="624840" lvl="2" algn="l">
              <a:lnSpc>
                <a:spcPct val="150000"/>
              </a:lnSpc>
            </a:pP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Hvilken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viden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eller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oplevelse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kan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I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få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ved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at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bruge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mediet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spillet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lang="en-US" sz="3600" dirty="0">
              <a:solidFill>
                <a:srgbClr val="2B2C30"/>
              </a:solidFill>
              <a:latin typeface="Open Sans"/>
              <a:ea typeface="Open Sans"/>
              <a:cs typeface="Open Sans"/>
            </a:endParaRPr>
          </a:p>
          <a:p>
            <a:pPr marL="624840" lvl="2" algn="l">
              <a:lnSpc>
                <a:spcPct val="150000"/>
              </a:lnSpc>
            </a:pP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Nævn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to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gode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ting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ved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mediet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/spillet,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og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nævn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to ting, du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undrer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dig over</a:t>
            </a:r>
            <a:endParaRPr lang="en-US" sz="3600" dirty="0">
              <a:solidFill>
                <a:srgbClr val="2B2C30"/>
              </a:solidFill>
              <a:latin typeface="Open Sans"/>
              <a:ea typeface="Open Sans"/>
              <a:cs typeface="Open Sans"/>
            </a:endParaRPr>
          </a:p>
          <a:p>
            <a:pPr algn="l">
              <a:lnSpc>
                <a:spcPts val="3319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319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611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611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611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308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600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308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308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4478000" y="568248"/>
            <a:ext cx="3265243" cy="2289252"/>
          </a:xfrm>
          <a:custGeom>
            <a:avLst/>
            <a:gdLst/>
            <a:ahLst/>
            <a:cxnLst/>
            <a:rect l="l" t="t" r="r" b="b"/>
            <a:pathLst>
              <a:path w="2253112" h="1786608">
                <a:moveTo>
                  <a:pt x="0" y="0"/>
                </a:moveTo>
                <a:lnTo>
                  <a:pt x="2253112" y="0"/>
                </a:lnTo>
                <a:lnTo>
                  <a:pt x="2253112" y="1786608"/>
                </a:lnTo>
                <a:lnTo>
                  <a:pt x="0" y="17866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3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a-DK"/>
          </a:p>
        </p:txBody>
      </p:sp>
      <p:sp>
        <p:nvSpPr>
          <p:cNvPr id="7" name="TextBox 7"/>
          <p:cNvSpPr txBox="1"/>
          <p:nvPr/>
        </p:nvSpPr>
        <p:spPr>
          <a:xfrm>
            <a:off x="722831" y="1194100"/>
            <a:ext cx="8421169" cy="899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345"/>
              </a:lnSpc>
            </a:pPr>
            <a:r>
              <a:rPr lang="en-US" sz="5650" spc="28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1 - </a:t>
            </a:r>
            <a:r>
              <a:rPr lang="en-US" sz="5650" spc="28" dirty="0" err="1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Forforståelse</a:t>
            </a:r>
            <a:r>
              <a:rPr lang="en-US" sz="5650" spc="28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- </a:t>
            </a:r>
            <a:r>
              <a:rPr lang="en-US" sz="5650" spc="28" dirty="0" err="1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forsat</a:t>
            </a:r>
            <a:endParaRPr lang="en-US" sz="5650" spc="28" dirty="0">
              <a:solidFill>
                <a:srgbClr val="2B2C3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615784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13239462" cy="74471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239462" cy="7447197"/>
            </a:xfrm>
            <a:custGeom>
              <a:avLst/>
              <a:gdLst/>
              <a:ahLst/>
              <a:cxnLst/>
              <a:rect l="l" t="t" r="r" b="b"/>
              <a:pathLst>
                <a:path w="13239462" h="7447197">
                  <a:moveTo>
                    <a:pt x="0" y="0"/>
                  </a:moveTo>
                  <a:lnTo>
                    <a:pt x="0" y="7447197"/>
                  </a:lnTo>
                  <a:lnTo>
                    <a:pt x="13239462" y="7447197"/>
                  </a:lnTo>
                  <a:lnTo>
                    <a:pt x="13239462" y="0"/>
                  </a:lnTo>
                  <a:lnTo>
                    <a:pt x="0" y="0"/>
                  </a:lnTo>
                  <a:close/>
                  <a:moveTo>
                    <a:pt x="13178501" y="7386237"/>
                  </a:moveTo>
                  <a:lnTo>
                    <a:pt x="59690" y="7386237"/>
                  </a:lnTo>
                  <a:lnTo>
                    <a:pt x="59690" y="59690"/>
                  </a:lnTo>
                  <a:lnTo>
                    <a:pt x="13178501" y="59690"/>
                  </a:lnTo>
                  <a:lnTo>
                    <a:pt x="13178501" y="7386237"/>
                  </a:lnTo>
                  <a:close/>
                </a:path>
              </a:pathLst>
            </a:custGeom>
            <a:solidFill>
              <a:srgbClr val="3B5272"/>
            </a:solid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56359" y="1144805"/>
            <a:ext cx="9073441" cy="9443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03"/>
              </a:lnSpc>
            </a:pPr>
            <a:endParaRPr dirty="0"/>
          </a:p>
          <a:p>
            <a:pPr algn="l">
              <a:lnSpc>
                <a:spcPts val="3903"/>
              </a:lnSpc>
            </a:pPr>
            <a:endParaRPr dirty="0"/>
          </a:p>
          <a:p>
            <a:pPr algn="l">
              <a:lnSpc>
                <a:spcPts val="3611"/>
              </a:lnSpc>
            </a:pPr>
            <a:endParaRPr dirty="0"/>
          </a:p>
          <a:p>
            <a:pPr algn="l">
              <a:lnSpc>
                <a:spcPts val="1639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039"/>
              </a:lnSpc>
            </a:pPr>
            <a:r>
              <a:rPr lang="en-US" sz="2171" b="1" dirty="0">
                <a:solidFill>
                  <a:srgbClr val="2B2C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 </a:t>
            </a:r>
            <a:r>
              <a:rPr lang="en-US" sz="2171" b="1" dirty="0" err="1">
                <a:solidFill>
                  <a:srgbClr val="2B2C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klassen</a:t>
            </a:r>
            <a:r>
              <a:rPr lang="en-US" sz="2171" b="1" dirty="0">
                <a:solidFill>
                  <a:srgbClr val="2B2C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- </a:t>
            </a:r>
            <a:r>
              <a:rPr lang="en-US" sz="2171" b="1" dirty="0" err="1">
                <a:solidFill>
                  <a:srgbClr val="2B2C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opsamling</a:t>
            </a:r>
            <a:endParaRPr lang="en-US" sz="2171" b="1" dirty="0">
              <a:solidFill>
                <a:srgbClr val="2B2C3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468630" lvl="1" indent="-234315" algn="l">
              <a:lnSpc>
                <a:spcPts val="3039"/>
              </a:lnSpc>
              <a:buFont typeface="Arial"/>
              <a:buChar char="•"/>
            </a:pPr>
            <a:r>
              <a:rPr lang="en-US" sz="21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Præsenter</a:t>
            </a:r>
            <a:r>
              <a:rPr lang="en-US" sz="21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jeres</a:t>
            </a:r>
            <a:r>
              <a:rPr lang="en-US" sz="21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medie</a:t>
            </a:r>
            <a:r>
              <a:rPr lang="en-US" sz="21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US" sz="21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spil</a:t>
            </a:r>
            <a:r>
              <a:rPr lang="en-US" sz="21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for </a:t>
            </a:r>
            <a:r>
              <a:rPr lang="en-US" sz="21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1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anden</a:t>
            </a:r>
            <a:r>
              <a:rPr lang="en-US" sz="21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gruppe</a:t>
            </a:r>
            <a:r>
              <a:rPr lang="en-US" sz="21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. Brug her </a:t>
            </a:r>
            <a:r>
              <a:rPr lang="en-US" sz="21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jeres</a:t>
            </a:r>
            <a:r>
              <a:rPr lang="en-US" sz="21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svar</a:t>
            </a:r>
            <a:r>
              <a:rPr lang="en-US" sz="21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på</a:t>
            </a:r>
            <a:r>
              <a:rPr lang="en-US" sz="21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spørgsmålene</a:t>
            </a:r>
            <a:r>
              <a:rPr lang="en-US" sz="21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1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mini-</a:t>
            </a:r>
            <a:r>
              <a:rPr lang="en-US" sz="21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undersøgelsen</a:t>
            </a:r>
            <a:r>
              <a:rPr lang="en-US" sz="21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n-US" sz="2150" dirty="0">
              <a:solidFill>
                <a:srgbClr val="2B2C30"/>
              </a:solidFill>
              <a:latin typeface="Open Sans"/>
              <a:ea typeface="Open Sans"/>
              <a:cs typeface="Open Sans"/>
            </a:endParaRPr>
          </a:p>
          <a:p>
            <a:pPr marL="468630" lvl="1" indent="-234315" algn="l">
              <a:lnSpc>
                <a:spcPts val="3039"/>
              </a:lnSpc>
              <a:buFont typeface="Arial"/>
              <a:buChar char="•"/>
            </a:pP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Drøft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efterfølgende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klassen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hvilken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ny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viden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I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har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fået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om de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forskellige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medier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og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spil</a:t>
            </a: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</a:endParaRPr>
          </a:p>
          <a:p>
            <a:pPr marL="468630" lvl="1" indent="-234315" algn="l">
              <a:lnSpc>
                <a:spcPts val="3039"/>
              </a:lnSpc>
              <a:buFont typeface="Arial"/>
              <a:buChar char="•"/>
            </a:pP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Læs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sidste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del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af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kompendiet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fællesskab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klassen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</a:endParaRPr>
          </a:p>
          <a:p>
            <a:pPr marL="468630" lvl="1" indent="-234315" algn="l">
              <a:lnSpc>
                <a:spcPts val="3039"/>
              </a:lnSpc>
              <a:buFont typeface="Arial"/>
              <a:buChar char="•"/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</a:endParaRPr>
          </a:p>
          <a:p>
            <a:pPr marL="468630" lvl="1" indent="-234315" algn="l">
              <a:lnSpc>
                <a:spcPts val="3039"/>
              </a:lnSpc>
              <a:buFont typeface="Arial"/>
              <a:buChar char="•"/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</a:endParaRPr>
          </a:p>
          <a:p>
            <a:pPr marL="234315" lvl="1" algn="l">
              <a:lnSpc>
                <a:spcPts val="3039"/>
              </a:lnSpc>
            </a:pPr>
            <a:r>
              <a:rPr lang="en-US" sz="21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Link </a:t>
            </a:r>
            <a:r>
              <a:rPr lang="en-US" sz="21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til</a:t>
            </a:r>
            <a:r>
              <a:rPr lang="en-US" sz="21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onlineversion</a:t>
            </a:r>
            <a:r>
              <a:rPr lang="en-US" sz="21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af</a:t>
            </a:r>
            <a:r>
              <a:rPr lang="en-US" sz="21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Anders And online: </a:t>
            </a:r>
            <a:r>
              <a:rPr lang="en-US" sz="21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https://cfdp.dk/wp-content/uploads/2024/09/Online-med-Anders_2024.pdf</a:t>
            </a:r>
            <a:r>
              <a:rPr lang="en-US" sz="21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lang="en-US" sz="2150" dirty="0">
              <a:solidFill>
                <a:srgbClr val="2B2C30"/>
              </a:solidFill>
              <a:latin typeface="Open Sans"/>
              <a:ea typeface="Open Sans"/>
              <a:cs typeface="Open Sans"/>
            </a:endParaRPr>
          </a:p>
          <a:p>
            <a:pPr algn="l">
              <a:lnSpc>
                <a:spcPts val="3319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319"/>
              </a:lnSpc>
            </a:pPr>
            <a:r>
              <a:rPr lang="en-US" sz="21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Når alle </a:t>
            </a:r>
            <a:r>
              <a:rPr lang="en-US" sz="21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har</a:t>
            </a:r>
            <a:r>
              <a:rPr lang="en-US" sz="21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læst</a:t>
            </a:r>
            <a:r>
              <a:rPr lang="en-US" sz="21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hele Anders And online, </a:t>
            </a:r>
            <a:r>
              <a:rPr lang="en-US" sz="21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har</a:t>
            </a:r>
            <a:r>
              <a:rPr lang="en-US" sz="21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I </a:t>
            </a:r>
            <a:r>
              <a:rPr lang="en-US" sz="21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viden</a:t>
            </a:r>
            <a:r>
              <a:rPr lang="en-US" sz="21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om </a:t>
            </a:r>
            <a:r>
              <a:rPr lang="en-US" sz="21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sociale</a:t>
            </a:r>
            <a:r>
              <a:rPr lang="en-US" sz="21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medier</a:t>
            </a:r>
            <a:r>
              <a:rPr lang="en-US" sz="21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og</a:t>
            </a:r>
            <a:r>
              <a:rPr lang="en-US" sz="21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andre</a:t>
            </a:r>
            <a:r>
              <a:rPr lang="en-US" sz="21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platforme</a:t>
            </a:r>
            <a:r>
              <a:rPr lang="en-US" sz="21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1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som</a:t>
            </a:r>
            <a:r>
              <a:rPr lang="en-US" sz="21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I nu </a:t>
            </a:r>
            <a:r>
              <a:rPr lang="en-US" sz="21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kan</a:t>
            </a:r>
            <a:r>
              <a:rPr lang="en-US" sz="21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bruge</a:t>
            </a:r>
            <a:r>
              <a:rPr lang="en-US" sz="21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1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næste</a:t>
            </a:r>
            <a:r>
              <a:rPr lang="en-US" sz="21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5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aktivitet</a:t>
            </a:r>
            <a:r>
              <a:rPr lang="en-US" sz="215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: DATAFISK</a:t>
            </a:r>
            <a:endParaRPr lang="en-US" sz="2150" dirty="0">
              <a:solidFill>
                <a:srgbClr val="2B2C30"/>
              </a:solidFill>
              <a:latin typeface="Open Sans"/>
              <a:ea typeface="Open Sans"/>
              <a:cs typeface="Open Sans"/>
            </a:endParaRPr>
          </a:p>
          <a:p>
            <a:pPr algn="l">
              <a:lnSpc>
                <a:spcPts val="3611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611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611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600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308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308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929217" y="881936"/>
            <a:ext cx="17733709" cy="899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45"/>
              </a:lnSpc>
            </a:pPr>
            <a:r>
              <a:rPr lang="en-US" sz="5650" spc="28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1 - </a:t>
            </a:r>
            <a:r>
              <a:rPr lang="en-US" sz="5650" spc="28" dirty="0" err="1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Forforståelse</a:t>
            </a:r>
            <a:r>
              <a:rPr lang="en-US" sz="5650" spc="28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- </a:t>
            </a:r>
            <a:r>
              <a:rPr lang="en-US" sz="5650" spc="28" dirty="0" err="1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forsat</a:t>
            </a:r>
            <a:endParaRPr lang="en-US" sz="5650" spc="28" dirty="0">
              <a:solidFill>
                <a:srgbClr val="2B2C3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9C987FA-57F4-470E-6776-260E07126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017" y="266700"/>
            <a:ext cx="638048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425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471757" y="4207044"/>
            <a:ext cx="10857064" cy="6079956"/>
          </a:xfrm>
          <a:custGeom>
            <a:avLst/>
            <a:gdLst/>
            <a:ahLst/>
            <a:cxnLst/>
            <a:rect l="l" t="t" r="r" b="b"/>
            <a:pathLst>
              <a:path w="10857064" h="6079956">
                <a:moveTo>
                  <a:pt x="0" y="0"/>
                </a:moveTo>
                <a:lnTo>
                  <a:pt x="10857064" y="0"/>
                </a:lnTo>
                <a:lnTo>
                  <a:pt x="10857064" y="6079956"/>
                </a:lnTo>
                <a:lnTo>
                  <a:pt x="0" y="6079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1301259" cy="6356958"/>
          </a:xfrm>
          <a:custGeom>
            <a:avLst/>
            <a:gdLst/>
            <a:ahLst/>
            <a:cxnLst/>
            <a:rect l="l" t="t" r="r" b="b"/>
            <a:pathLst>
              <a:path w="11301259" h="6356958">
                <a:moveTo>
                  <a:pt x="0" y="0"/>
                </a:moveTo>
                <a:lnTo>
                  <a:pt x="11301259" y="0"/>
                </a:lnTo>
                <a:lnTo>
                  <a:pt x="11301259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FE731D8D-AF60-6309-6F58-FB292890A3B9}"/>
              </a:ext>
            </a:extLst>
          </p:cNvPr>
          <p:cNvSpPr txBox="1"/>
          <p:nvPr/>
        </p:nvSpPr>
        <p:spPr>
          <a:xfrm>
            <a:off x="228600" y="7247022"/>
            <a:ext cx="7824771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b="1" dirty="0"/>
              <a:t>2 – Viden om data og datahøst </a:t>
            </a:r>
          </a:p>
          <a:p>
            <a:endParaRPr lang="da-DK" sz="2400" dirty="0"/>
          </a:p>
          <a:p>
            <a:r>
              <a:rPr lang="da-DK" sz="2400" dirty="0"/>
              <a:t>Spil: Datafisk</a:t>
            </a:r>
          </a:p>
          <a:p>
            <a:r>
              <a:rPr lang="da-DK" sz="2400" u="sng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5"/>
              </a:rPr>
              <a:t>https://dataforståelse.dk/undervisningsforloeb/#datafisk</a:t>
            </a:r>
            <a:r>
              <a:rPr lang="da-DK" sz="2400" dirty="0">
                <a:effectLst/>
              </a:rPr>
              <a:t> </a:t>
            </a:r>
            <a:endParaRPr lang="da-DK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FE731D8D-AF60-6309-6F58-FB292890A3B9}"/>
              </a:ext>
            </a:extLst>
          </p:cNvPr>
          <p:cNvSpPr txBox="1"/>
          <p:nvPr/>
        </p:nvSpPr>
        <p:spPr>
          <a:xfrm>
            <a:off x="457200" y="7794130"/>
            <a:ext cx="7824771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b="1" dirty="0"/>
              <a:t>2 – Viden om data og datahøst </a:t>
            </a:r>
          </a:p>
          <a:p>
            <a:endParaRPr lang="da-DK" sz="2400" dirty="0"/>
          </a:p>
          <a:p>
            <a:r>
              <a:rPr lang="da-DK" sz="2400" dirty="0"/>
              <a:t>Spil: Datafisk</a:t>
            </a:r>
          </a:p>
          <a:p>
            <a:r>
              <a:rPr lang="da-DK" sz="2400" u="sng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https://dataforståelse.dk/undervisningsforloeb/#datafisk</a:t>
            </a:r>
            <a:r>
              <a:rPr lang="da-DK" sz="2400" dirty="0">
                <a:effectLst/>
              </a:rPr>
              <a:t> </a:t>
            </a:r>
            <a:endParaRPr lang="da-DK" sz="2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559690C-B42E-1A16-E45E-E3C89E79B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00099"/>
            <a:ext cx="16002000" cy="627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 descr="Et billede, der indeholder tekst, skærmbillede, Font/skrifttype, nummer/tal&#10;&#10;Automatisk genereret beskrivelse">
            <a:extLst>
              <a:ext uri="{FF2B5EF4-FFF2-40B4-BE49-F238E27FC236}">
                <a16:creationId xmlns:a16="http://schemas.microsoft.com/office/drawing/2014/main" id="{252F5FB3-06C1-30B0-3FC3-A5D1C41C16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7079536"/>
            <a:ext cx="2819400" cy="302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52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26120d-f058-4441-bca3-4bd577647517">
      <Terms xmlns="http://schemas.microsoft.com/office/infopath/2007/PartnerControls"/>
    </lcf76f155ced4ddcb4097134ff3c332f>
    <TaxCatchAll xmlns="2f192529-d9b5-4d15-8d90-5e9c953c680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162F2466302E944BBD067140674196C" ma:contentTypeVersion="15" ma:contentTypeDescription="Opret et nyt dokument." ma:contentTypeScope="" ma:versionID="b437ae1d465b89998bda569018c45a2a">
  <xsd:schema xmlns:xsd="http://www.w3.org/2001/XMLSchema" xmlns:xs="http://www.w3.org/2001/XMLSchema" xmlns:p="http://schemas.microsoft.com/office/2006/metadata/properties" xmlns:ns2="8326120d-f058-4441-bca3-4bd577647517" xmlns:ns3="2f192529-d9b5-4d15-8d90-5e9c953c680a" targetNamespace="http://schemas.microsoft.com/office/2006/metadata/properties" ma:root="true" ma:fieldsID="71446b5d19c6c9d4928a505aa7d1966f" ns2:_="" ns3:_="">
    <xsd:import namespace="8326120d-f058-4441-bca3-4bd577647517"/>
    <xsd:import namespace="2f192529-d9b5-4d15-8d90-5e9c953c68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26120d-f058-4441-bca3-4bd5776475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illedmærker" ma:readOnly="false" ma:fieldId="{5cf76f15-5ced-4ddc-b409-7134ff3c332f}" ma:taxonomyMulti="true" ma:sspId="5cd08861-88c0-49b2-8510-903f698cfa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192529-d9b5-4d15-8d90-5e9c953c680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36c18f79-5d4f-49f3-a958-a6aad5e59f03}" ma:internalName="TaxCatchAll" ma:showField="CatchAllData" ma:web="2f192529-d9b5-4d15-8d90-5e9c953c68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878B48-7C07-44BB-B98B-059063505337}">
  <ds:schemaRefs>
    <ds:schemaRef ds:uri="http://schemas.microsoft.com/office/2006/metadata/properties"/>
    <ds:schemaRef ds:uri="http://schemas.microsoft.com/office/infopath/2007/PartnerControls"/>
    <ds:schemaRef ds:uri="8326120d-f058-4441-bca3-4bd577647517"/>
    <ds:schemaRef ds:uri="2f192529-d9b5-4d15-8d90-5e9c953c680a"/>
  </ds:schemaRefs>
</ds:datastoreItem>
</file>

<file path=customXml/itemProps2.xml><?xml version="1.0" encoding="utf-8"?>
<ds:datastoreItem xmlns:ds="http://schemas.openxmlformats.org/officeDocument/2006/customXml" ds:itemID="{0CC70527-0DCC-4307-9C71-FC09E0944C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26120d-f058-4441-bca3-4bd577647517"/>
    <ds:schemaRef ds:uri="2f192529-d9b5-4d15-8d90-5e9c953c68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72B764-235C-44CB-B3EF-607F828CBA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21746</TotalTime>
  <Words>1036</Words>
  <Application>Microsoft Office PowerPoint</Application>
  <PresentationFormat>Brugerdefineret</PresentationFormat>
  <Paragraphs>189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16" baseType="lpstr"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Fase I grundskoler</dc:title>
  <cp:lastModifiedBy>Ukendt</cp:lastModifiedBy>
  <cp:revision>89</cp:revision>
  <dcterms:created xsi:type="dcterms:W3CDTF">2006-08-16T00:00:00Z</dcterms:created>
  <dcterms:modified xsi:type="dcterms:W3CDTF">2026-02-02T11:49:37Z</dcterms:modified>
  <dc:identifier>DAGTFCH8ha8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0x0101002162F2466302E944BBD067140674196C</vt:lpwstr>
  </property>
  <property fmtid="{D5CDD505-2E9C-101B-9397-08002B2CF9AE}" pid="3" name="MediaServiceImageTags">
    <vt:lpwstr/>
  </property>
</Properties>
</file>